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12192000"/>
  <p:notesSz cx="6858000" cy="9144000"/>
  <p:embeddedFontLst>
    <p:embeddedFont>
      <p:font typeface="Roboto"/>
      <p:regular r:id="rId32"/>
      <p:bold r:id="rId33"/>
      <p:italic r:id="rId34"/>
      <p:boldItalic r:id="rId35"/>
    </p:embeddedFont>
    <p:embeddedFont>
      <p:font typeface="Helvetica Neue"/>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32">
          <p15:clr>
            <a:srgbClr val="A4A3A4"/>
          </p15:clr>
        </p15:guide>
        <p15:guide id="2" pos="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AE88702-9F0E-4E88-9D59-74349D0E9CFD}">
  <a:tblStyle styleId="{DAE88702-9F0E-4E88-9D59-74349D0E9CFD}"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BE31D813-36DF-45CC-8B17-D5FA62C3946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213CFF0-7306-45F1-8EBF-646AC21E79F7}"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32" orient="horz"/>
        <p:guide pos="2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HelveticaNeue-bold.fntdata"/><Relationship Id="rId14" Type="http://schemas.openxmlformats.org/officeDocument/2006/relationships/slide" Target="slides/slide8.xml"/><Relationship Id="rId36" Type="http://schemas.openxmlformats.org/officeDocument/2006/relationships/font" Target="fonts/HelveticaNeue-regular.fntdata"/><Relationship Id="rId17" Type="http://schemas.openxmlformats.org/officeDocument/2006/relationships/slide" Target="slides/slide11.xml"/><Relationship Id="rId39" Type="http://schemas.openxmlformats.org/officeDocument/2006/relationships/font" Target="fonts/HelveticaNeue-boldItalic.fntdata"/><Relationship Id="rId16" Type="http://schemas.openxmlformats.org/officeDocument/2006/relationships/slide" Target="slides/slide10.xml"/><Relationship Id="rId38" Type="http://schemas.openxmlformats.org/officeDocument/2006/relationships/font" Target="fonts/HelveticaNeue-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Example title: New horizons in transportation: mobility, innovation, economic development and funding implications</a:t>
            </a:r>
            <a:endParaRPr>
              <a:solidFill>
                <a:schemeClr val="dk1"/>
              </a:solidFill>
            </a:endParaRPr>
          </a:p>
          <a:p>
            <a:pPr indent="0" lvl="0" marL="0" rtl="0" algn="l">
              <a:spcBef>
                <a:spcPts val="0"/>
              </a:spcBef>
              <a:spcAft>
                <a:spcPts val="0"/>
              </a:spcAft>
              <a:buNone/>
            </a:pPr>
            <a:r>
              <a:rPr lang="en-US"/>
              <a:t>Example subhead: How technology creates new opportunities across asset classes</a:t>
            </a:r>
            <a:endParaRPr/>
          </a:p>
        </p:txBody>
      </p:sp>
      <p:sp>
        <p:nvSpPr>
          <p:cNvPr id="88" name="Google Shape;8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4992e43d9_0_8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d4992e43d9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4992e43d9_0_8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4992e43d9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4992e43d9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4992e43d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d4992e43d9_0_8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d4992e43d9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4992e45f6_1_0:notes"/>
          <p:cNvSpPr txBox="1"/>
          <p:nvPr>
            <p:ph idx="1" type="body"/>
          </p:nvPr>
        </p:nvSpPr>
        <p:spPr>
          <a:xfrm>
            <a:off x="717551" y="4341348"/>
            <a:ext cx="54324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found it frustrating that the simplest metrics were the best at prediction. For example simple word count metrics seemed to be the most useful for prediction (proxy for effort). The metrics that we invested the most time developing (such as passive voice, or other word similarity based metrics) frustratingly tended to perform the worst. </a:t>
            </a:r>
            <a:endParaRPr/>
          </a:p>
        </p:txBody>
      </p:sp>
      <p:sp>
        <p:nvSpPr>
          <p:cNvPr id="214" name="Google Shape;214;gd4992e45f6_1_0:notes"/>
          <p:cNvSpPr/>
          <p:nvPr>
            <p:ph idx="2" type="sldImg"/>
          </p:nvPr>
        </p:nvSpPr>
        <p:spPr>
          <a:xfrm>
            <a:off x="106021" y="685800"/>
            <a:ext cx="664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4992e45f6_5_17:notes"/>
          <p:cNvSpPr txBox="1"/>
          <p:nvPr>
            <p:ph idx="1" type="body"/>
          </p:nvPr>
        </p:nvSpPr>
        <p:spPr>
          <a:xfrm>
            <a:off x="717551" y="4341348"/>
            <a:ext cx="54324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 predictive power would have all columns at 0.2. We would like to see more convergence to a single category (eg D &gt; 0.7) which would tend to indicate a stronger model. </a:t>
            </a:r>
            <a:endParaRPr/>
          </a:p>
        </p:txBody>
      </p:sp>
      <p:sp>
        <p:nvSpPr>
          <p:cNvPr id="223" name="Google Shape;223;gd4992e45f6_5_17:notes"/>
          <p:cNvSpPr/>
          <p:nvPr>
            <p:ph idx="2" type="sldImg"/>
          </p:nvPr>
        </p:nvSpPr>
        <p:spPr>
          <a:xfrm>
            <a:off x="106021" y="685800"/>
            <a:ext cx="664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4992e45f6_5_0:notes"/>
          <p:cNvSpPr txBox="1"/>
          <p:nvPr>
            <p:ph idx="1" type="body"/>
          </p:nvPr>
        </p:nvSpPr>
        <p:spPr>
          <a:xfrm>
            <a:off x="717551" y="4341348"/>
            <a:ext cx="54324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d4992e45f6_5_0:notes"/>
          <p:cNvSpPr/>
          <p:nvPr>
            <p:ph idx="2" type="sldImg"/>
          </p:nvPr>
        </p:nvSpPr>
        <p:spPr>
          <a:xfrm>
            <a:off x="106021" y="685800"/>
            <a:ext cx="664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efc493211_0_1449:notes"/>
          <p:cNvSpPr txBox="1"/>
          <p:nvPr>
            <p:ph idx="1" type="body"/>
          </p:nvPr>
        </p:nvSpPr>
        <p:spPr>
          <a:xfrm>
            <a:off x="717551" y="4341348"/>
            <a:ext cx="54324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aefc493211_0_1449:notes"/>
          <p:cNvSpPr/>
          <p:nvPr>
            <p:ph idx="2" type="sldImg"/>
          </p:nvPr>
        </p:nvSpPr>
        <p:spPr>
          <a:xfrm>
            <a:off x="106021" y="685800"/>
            <a:ext cx="664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4992e45f6_4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4992e45f6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4992e45f6_9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4992e45f6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4992e45f6_5_30:notes"/>
          <p:cNvSpPr txBox="1"/>
          <p:nvPr>
            <p:ph idx="1" type="body"/>
          </p:nvPr>
        </p:nvSpPr>
        <p:spPr>
          <a:xfrm>
            <a:off x="717551" y="4341348"/>
            <a:ext cx="54324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found it frustrating that the simplest metrics were the best at prediction. For example simple word count metrics seemed to be the most useful for prediction (proxy for effort). The metrics that we invested the most time developing (such as passive voice, or other word similarity based metrics) frustratingly tended to perform the worst. </a:t>
            </a:r>
            <a:endParaRPr/>
          </a:p>
        </p:txBody>
      </p:sp>
      <p:sp>
        <p:nvSpPr>
          <p:cNvPr id="98" name="Google Shape;98;gd4992e45f6_5_30:notes"/>
          <p:cNvSpPr/>
          <p:nvPr>
            <p:ph idx="2" type="sldImg"/>
          </p:nvPr>
        </p:nvSpPr>
        <p:spPr>
          <a:xfrm>
            <a:off x="106021" y="685800"/>
            <a:ext cx="664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737acf932_3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d737acf932_3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737acf932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737acf93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4992e43d9_0_8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4992e43d9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d4992e43d9_0_9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d4992e43d9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d4992e43d9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d4992e43d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4992e43d9_0_8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4992e43d9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graphic here?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4992e43d9_0_8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4992e43d9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4992e43d9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d4992e43d9_0_8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4992e45f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d4992e45f6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4992e45f6_2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4992e45f6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4992e45f6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4992e45f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Could threshold to like 95% of data and get better looking </a:t>
            </a:r>
            <a:r>
              <a:rPr lang="en-US"/>
              <a:t>trendline</a:t>
            </a:r>
            <a:r>
              <a:rPr lang="en-US"/>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15600" y="2626825"/>
            <a:ext cx="10337700" cy="1152000"/>
          </a:xfrm>
          <a:prstGeom prst="rect">
            <a:avLst/>
          </a:prstGeom>
        </p:spPr>
        <p:txBody>
          <a:bodyPr anchorCtr="0" anchor="b" bIns="121900" lIns="121900" spcFirstLastPara="1" rIns="121900" wrap="square" tIns="121900">
            <a:noAutofit/>
          </a:bodyPr>
          <a:lstStyle>
            <a:lvl1pPr lvl="0">
              <a:spcBef>
                <a:spcPts val="0"/>
              </a:spcBef>
              <a:spcAft>
                <a:spcPts val="0"/>
              </a:spcAft>
              <a:buSzPts val="5200"/>
              <a:buFont typeface="Helvetica Neue"/>
              <a:buNone/>
              <a:defRPr b="1" sz="5200">
                <a:latin typeface="Helvetica Neue"/>
                <a:ea typeface="Helvetica Neue"/>
                <a:cs typeface="Helvetica Neue"/>
                <a:sym typeface="Helvetica Neue"/>
              </a:defRPr>
            </a:lvl1pPr>
            <a:lvl2pPr lvl="1">
              <a:spcBef>
                <a:spcPts val="0"/>
              </a:spcBef>
              <a:spcAft>
                <a:spcPts val="0"/>
              </a:spcAft>
              <a:buSzPts val="6900"/>
              <a:buNone/>
              <a:defRPr sz="6900"/>
            </a:lvl2pPr>
            <a:lvl3pPr lvl="2">
              <a:spcBef>
                <a:spcPts val="0"/>
              </a:spcBef>
              <a:spcAft>
                <a:spcPts val="0"/>
              </a:spcAft>
              <a:buSzPts val="6900"/>
              <a:buNone/>
              <a:defRPr sz="6900"/>
            </a:lvl3pPr>
            <a:lvl4pPr lvl="3">
              <a:spcBef>
                <a:spcPts val="0"/>
              </a:spcBef>
              <a:spcAft>
                <a:spcPts val="0"/>
              </a:spcAft>
              <a:buSzPts val="6900"/>
              <a:buNone/>
              <a:defRPr sz="6900"/>
            </a:lvl4pPr>
            <a:lvl5pPr lvl="4">
              <a:spcBef>
                <a:spcPts val="0"/>
              </a:spcBef>
              <a:spcAft>
                <a:spcPts val="0"/>
              </a:spcAft>
              <a:buSzPts val="6900"/>
              <a:buNone/>
              <a:defRPr sz="6900"/>
            </a:lvl5pPr>
            <a:lvl6pPr lvl="5">
              <a:spcBef>
                <a:spcPts val="0"/>
              </a:spcBef>
              <a:spcAft>
                <a:spcPts val="0"/>
              </a:spcAft>
              <a:buSzPts val="6900"/>
              <a:buNone/>
              <a:defRPr sz="6900"/>
            </a:lvl6pPr>
            <a:lvl7pPr lvl="6">
              <a:spcBef>
                <a:spcPts val="0"/>
              </a:spcBef>
              <a:spcAft>
                <a:spcPts val="0"/>
              </a:spcAft>
              <a:buSzPts val="6900"/>
              <a:buNone/>
              <a:defRPr sz="6900"/>
            </a:lvl7pPr>
            <a:lvl8pPr lvl="7">
              <a:spcBef>
                <a:spcPts val="0"/>
              </a:spcBef>
              <a:spcAft>
                <a:spcPts val="0"/>
              </a:spcAft>
              <a:buSzPts val="6900"/>
              <a:buNone/>
              <a:defRPr sz="6900"/>
            </a:lvl8pPr>
            <a:lvl9pPr lvl="8">
              <a:spcBef>
                <a:spcPts val="0"/>
              </a:spcBef>
              <a:spcAft>
                <a:spcPts val="0"/>
              </a:spcAft>
              <a:buSzPts val="6900"/>
              <a:buNone/>
              <a:defRPr sz="6900"/>
            </a:lvl9pPr>
          </a:lstStyle>
          <a:p/>
        </p:txBody>
      </p:sp>
      <p:sp>
        <p:nvSpPr>
          <p:cNvPr id="11" name="Google Shape;11;p2"/>
          <p:cNvSpPr txBox="1"/>
          <p:nvPr>
            <p:ph idx="1" type="subTitle"/>
          </p:nvPr>
        </p:nvSpPr>
        <p:spPr>
          <a:xfrm>
            <a:off x="475875" y="3711903"/>
            <a:ext cx="11360700" cy="7287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Clr>
                <a:srgbClr val="000000"/>
              </a:buClr>
              <a:buSzPts val="3000"/>
              <a:buFont typeface="Helvetica Neue"/>
              <a:buNone/>
              <a:defRPr sz="3000">
                <a:solidFill>
                  <a:srgbClr val="000000"/>
                </a:solidFill>
                <a:latin typeface="Helvetica Neue"/>
                <a:ea typeface="Helvetica Neue"/>
                <a:cs typeface="Helvetica Neue"/>
                <a:sym typeface="Helvetica Neue"/>
              </a:defRPr>
            </a:lvl1pPr>
            <a:lvl2pPr lvl="1">
              <a:lnSpc>
                <a:spcPct val="100000"/>
              </a:lnSpc>
              <a:spcBef>
                <a:spcPts val="0"/>
              </a:spcBef>
              <a:spcAft>
                <a:spcPts val="0"/>
              </a:spcAft>
              <a:buClr>
                <a:srgbClr val="000000"/>
              </a:buClr>
              <a:buSzPts val="3000"/>
              <a:buFont typeface="Helvetica Neue"/>
              <a:buNone/>
              <a:defRPr sz="3000">
                <a:solidFill>
                  <a:srgbClr val="000000"/>
                </a:solidFill>
                <a:latin typeface="Helvetica Neue"/>
                <a:ea typeface="Helvetica Neue"/>
                <a:cs typeface="Helvetica Neue"/>
                <a:sym typeface="Helvetica Neue"/>
              </a:defRPr>
            </a:lvl2pPr>
            <a:lvl3pPr lvl="2">
              <a:lnSpc>
                <a:spcPct val="100000"/>
              </a:lnSpc>
              <a:spcBef>
                <a:spcPts val="0"/>
              </a:spcBef>
              <a:spcAft>
                <a:spcPts val="0"/>
              </a:spcAft>
              <a:buClr>
                <a:srgbClr val="000000"/>
              </a:buClr>
              <a:buSzPts val="3000"/>
              <a:buFont typeface="Helvetica Neue"/>
              <a:buNone/>
              <a:defRPr sz="3000">
                <a:solidFill>
                  <a:srgbClr val="000000"/>
                </a:solidFill>
                <a:latin typeface="Helvetica Neue"/>
                <a:ea typeface="Helvetica Neue"/>
                <a:cs typeface="Helvetica Neue"/>
                <a:sym typeface="Helvetica Neue"/>
              </a:defRPr>
            </a:lvl3pPr>
            <a:lvl4pPr lvl="3">
              <a:lnSpc>
                <a:spcPct val="100000"/>
              </a:lnSpc>
              <a:spcBef>
                <a:spcPts val="0"/>
              </a:spcBef>
              <a:spcAft>
                <a:spcPts val="0"/>
              </a:spcAft>
              <a:buClr>
                <a:srgbClr val="000000"/>
              </a:buClr>
              <a:buSzPts val="3000"/>
              <a:buFont typeface="Helvetica Neue"/>
              <a:buNone/>
              <a:defRPr sz="3000">
                <a:solidFill>
                  <a:srgbClr val="000000"/>
                </a:solidFill>
                <a:latin typeface="Helvetica Neue"/>
                <a:ea typeface="Helvetica Neue"/>
                <a:cs typeface="Helvetica Neue"/>
                <a:sym typeface="Helvetica Neue"/>
              </a:defRPr>
            </a:lvl4pPr>
            <a:lvl5pPr lvl="4">
              <a:lnSpc>
                <a:spcPct val="100000"/>
              </a:lnSpc>
              <a:spcBef>
                <a:spcPts val="0"/>
              </a:spcBef>
              <a:spcAft>
                <a:spcPts val="0"/>
              </a:spcAft>
              <a:buClr>
                <a:srgbClr val="000000"/>
              </a:buClr>
              <a:buSzPts val="3000"/>
              <a:buFont typeface="Helvetica Neue"/>
              <a:buNone/>
              <a:defRPr sz="3000">
                <a:solidFill>
                  <a:srgbClr val="000000"/>
                </a:solidFill>
                <a:latin typeface="Helvetica Neue"/>
                <a:ea typeface="Helvetica Neue"/>
                <a:cs typeface="Helvetica Neue"/>
                <a:sym typeface="Helvetica Neue"/>
              </a:defRPr>
            </a:lvl5pPr>
            <a:lvl6pPr lvl="5">
              <a:lnSpc>
                <a:spcPct val="100000"/>
              </a:lnSpc>
              <a:spcBef>
                <a:spcPts val="0"/>
              </a:spcBef>
              <a:spcAft>
                <a:spcPts val="0"/>
              </a:spcAft>
              <a:buClr>
                <a:srgbClr val="000000"/>
              </a:buClr>
              <a:buSzPts val="3000"/>
              <a:buFont typeface="Helvetica Neue"/>
              <a:buNone/>
              <a:defRPr sz="3000">
                <a:solidFill>
                  <a:srgbClr val="000000"/>
                </a:solidFill>
                <a:latin typeface="Helvetica Neue"/>
                <a:ea typeface="Helvetica Neue"/>
                <a:cs typeface="Helvetica Neue"/>
                <a:sym typeface="Helvetica Neue"/>
              </a:defRPr>
            </a:lvl6pPr>
            <a:lvl7pPr lvl="6">
              <a:lnSpc>
                <a:spcPct val="100000"/>
              </a:lnSpc>
              <a:spcBef>
                <a:spcPts val="0"/>
              </a:spcBef>
              <a:spcAft>
                <a:spcPts val="0"/>
              </a:spcAft>
              <a:buClr>
                <a:srgbClr val="000000"/>
              </a:buClr>
              <a:buSzPts val="3000"/>
              <a:buFont typeface="Helvetica Neue"/>
              <a:buNone/>
              <a:defRPr sz="3000">
                <a:solidFill>
                  <a:srgbClr val="000000"/>
                </a:solidFill>
                <a:latin typeface="Helvetica Neue"/>
                <a:ea typeface="Helvetica Neue"/>
                <a:cs typeface="Helvetica Neue"/>
                <a:sym typeface="Helvetica Neue"/>
              </a:defRPr>
            </a:lvl7pPr>
            <a:lvl8pPr lvl="7">
              <a:lnSpc>
                <a:spcPct val="100000"/>
              </a:lnSpc>
              <a:spcBef>
                <a:spcPts val="0"/>
              </a:spcBef>
              <a:spcAft>
                <a:spcPts val="0"/>
              </a:spcAft>
              <a:buClr>
                <a:srgbClr val="000000"/>
              </a:buClr>
              <a:buSzPts val="3000"/>
              <a:buFont typeface="Helvetica Neue"/>
              <a:buNone/>
              <a:defRPr sz="3000">
                <a:solidFill>
                  <a:srgbClr val="000000"/>
                </a:solidFill>
                <a:latin typeface="Helvetica Neue"/>
                <a:ea typeface="Helvetica Neue"/>
                <a:cs typeface="Helvetica Neue"/>
                <a:sym typeface="Helvetica Neue"/>
              </a:defRPr>
            </a:lvl8pPr>
            <a:lvl9pPr lvl="8">
              <a:lnSpc>
                <a:spcPct val="100000"/>
              </a:lnSpc>
              <a:spcBef>
                <a:spcPts val="0"/>
              </a:spcBef>
              <a:spcAft>
                <a:spcPts val="0"/>
              </a:spcAft>
              <a:buClr>
                <a:srgbClr val="000000"/>
              </a:buClr>
              <a:buSzPts val="3000"/>
              <a:buFont typeface="Helvetica Neue"/>
              <a:buNone/>
              <a:defRPr sz="3000">
                <a:solidFill>
                  <a:srgbClr val="000000"/>
                </a:solidFill>
                <a:latin typeface="Helvetica Neue"/>
                <a:ea typeface="Helvetica Neue"/>
                <a:cs typeface="Helvetica Neue"/>
                <a:sym typeface="Helvetica Neue"/>
              </a:defRPr>
            </a:lvl9pPr>
          </a:lstStyle>
          <a:p/>
        </p:txBody>
      </p:sp>
      <p:sp>
        <p:nvSpPr>
          <p:cNvPr id="12" name="Google Shape;12;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lgn="l">
              <a:buNone/>
              <a:defRPr/>
            </a:lvl1pPr>
            <a:lvl2pPr lvl="1" algn="l">
              <a:buNone/>
              <a:defRPr/>
            </a:lvl2pPr>
            <a:lvl3pPr lvl="2" algn="l">
              <a:buNone/>
              <a:defRPr/>
            </a:lvl3pPr>
            <a:lvl4pPr lvl="3" algn="l">
              <a:buNone/>
              <a:defRPr/>
            </a:lvl4pPr>
            <a:lvl5pPr lvl="4" algn="l">
              <a:buNone/>
              <a:defRPr/>
            </a:lvl5pPr>
            <a:lvl6pPr lvl="5" algn="l">
              <a:buNone/>
              <a:defRPr/>
            </a:lvl6pPr>
            <a:lvl7pPr lvl="6" algn="l">
              <a:buNone/>
              <a:defRPr/>
            </a:lvl7pPr>
            <a:lvl8pPr lvl="7" algn="l">
              <a:buNone/>
              <a:defRPr/>
            </a:lvl8pPr>
            <a:lvl9pPr lvl="8" algn="l">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algn="ctr">
              <a:spcBef>
                <a:spcPts val="0"/>
              </a:spcBef>
              <a:spcAft>
                <a:spcPts val="0"/>
              </a:spcAft>
              <a:buSzPts val="24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47" name="Google Shape;47;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0" name="Shape 50"/>
        <p:cNvGrpSpPr/>
        <p:nvPr/>
      </p:nvGrpSpPr>
      <p:grpSpPr>
        <a:xfrm>
          <a:off x="0" y="0"/>
          <a:ext cx="0" cy="0"/>
          <a:chOff x="0" y="0"/>
          <a:chExt cx="0" cy="0"/>
        </a:xfrm>
      </p:grpSpPr>
      <p:grpSp>
        <p:nvGrpSpPr>
          <p:cNvPr id="51" name="Google Shape;51;p13"/>
          <p:cNvGrpSpPr/>
          <p:nvPr/>
        </p:nvGrpSpPr>
        <p:grpSpPr>
          <a:xfrm>
            <a:off x="12489187" y="1810678"/>
            <a:ext cx="2159400" cy="3236700"/>
            <a:chOff x="9358009" y="1999033"/>
            <a:chExt cx="2159400" cy="3236700"/>
          </a:xfrm>
        </p:grpSpPr>
        <p:sp>
          <p:nvSpPr>
            <p:cNvPr id="52" name="Google Shape;52;p13"/>
            <p:cNvSpPr/>
            <p:nvPr/>
          </p:nvSpPr>
          <p:spPr>
            <a:xfrm>
              <a:off x="9358009" y="1999033"/>
              <a:ext cx="2159400" cy="3236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53" name="Google Shape;53;p13"/>
            <p:cNvSpPr txBox="1"/>
            <p:nvPr/>
          </p:nvSpPr>
          <p:spPr>
            <a:xfrm>
              <a:off x="9358009" y="2160397"/>
              <a:ext cx="21594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959"/>
                </a:buClr>
                <a:buSzPts val="1400"/>
                <a:buFont typeface="Helvetica Neue"/>
                <a:buNone/>
              </a:pPr>
              <a:r>
                <a:rPr lang="en-US">
                  <a:solidFill>
                    <a:srgbClr val="000959"/>
                  </a:solidFill>
                  <a:latin typeface="Helvetica Neue"/>
                  <a:ea typeface="Helvetica Neue"/>
                  <a:cs typeface="Helvetica Neue"/>
                  <a:sym typeface="Helvetica Neue"/>
                </a:rPr>
                <a:t>HDAG</a:t>
              </a:r>
              <a:r>
                <a:rPr b="0" i="0" lang="en-US" sz="1400" u="none" cap="none" strike="noStrike">
                  <a:solidFill>
                    <a:srgbClr val="000959"/>
                  </a:solidFill>
                  <a:latin typeface="Helvetica Neue"/>
                  <a:ea typeface="Helvetica Neue"/>
                  <a:cs typeface="Helvetica Neue"/>
                  <a:sym typeface="Helvetica Neue"/>
                </a:rPr>
                <a:t> Color Scheme</a:t>
              </a:r>
              <a:endParaRPr b="0" i="0" sz="1800" u="none" cap="none" strike="noStrike">
                <a:solidFill>
                  <a:schemeClr val="dk1"/>
                </a:solidFill>
                <a:latin typeface="Calibri"/>
                <a:ea typeface="Calibri"/>
                <a:cs typeface="Calibri"/>
                <a:sym typeface="Calibri"/>
              </a:endParaRPr>
            </a:p>
          </p:txBody>
        </p:sp>
        <p:sp>
          <p:nvSpPr>
            <p:cNvPr id="54" name="Google Shape;54;p13"/>
            <p:cNvSpPr/>
            <p:nvPr/>
          </p:nvSpPr>
          <p:spPr>
            <a:xfrm>
              <a:off x="9717700" y="2578023"/>
              <a:ext cx="307800" cy="307800"/>
            </a:xfrm>
            <a:prstGeom prst="rect">
              <a:avLst/>
            </a:prstGeom>
            <a:solidFill>
              <a:srgbClr val="000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55" name="Google Shape;55;p13"/>
            <p:cNvSpPr txBox="1"/>
            <p:nvPr/>
          </p:nvSpPr>
          <p:spPr>
            <a:xfrm>
              <a:off x="9988851" y="2593150"/>
              <a:ext cx="1269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Helvetica Neue"/>
                <a:buNone/>
              </a:pPr>
              <a:r>
                <a:rPr b="0" i="0" lang="en-US" sz="1200" u="none" cap="none" strike="noStrike">
                  <a:solidFill>
                    <a:srgbClr val="000000"/>
                  </a:solidFill>
                  <a:latin typeface="Helvetica Neue"/>
                  <a:ea typeface="Helvetica Neue"/>
                  <a:cs typeface="Helvetica Neue"/>
                  <a:sym typeface="Helvetica Neue"/>
                </a:rPr>
                <a:t>HEX #000959</a:t>
              </a:r>
              <a:endParaRPr b="0" i="0" sz="1800" u="none" cap="none" strike="noStrike">
                <a:solidFill>
                  <a:schemeClr val="dk1"/>
                </a:solidFill>
                <a:latin typeface="Calibri"/>
                <a:ea typeface="Calibri"/>
                <a:cs typeface="Calibri"/>
                <a:sym typeface="Calibri"/>
              </a:endParaRPr>
            </a:p>
          </p:txBody>
        </p:sp>
        <p:sp>
          <p:nvSpPr>
            <p:cNvPr id="56" name="Google Shape;56;p13"/>
            <p:cNvSpPr/>
            <p:nvPr/>
          </p:nvSpPr>
          <p:spPr>
            <a:xfrm>
              <a:off x="9717700" y="3000882"/>
              <a:ext cx="307800" cy="307800"/>
            </a:xfrm>
            <a:prstGeom prst="rect">
              <a:avLst/>
            </a:prstGeom>
            <a:solidFill>
              <a:srgbClr val="3252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57" name="Google Shape;57;p13"/>
            <p:cNvSpPr txBox="1"/>
            <p:nvPr/>
          </p:nvSpPr>
          <p:spPr>
            <a:xfrm>
              <a:off x="9988851" y="3016009"/>
              <a:ext cx="1269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Helvetica Neue"/>
                <a:buNone/>
              </a:pPr>
              <a:r>
                <a:rPr b="0" i="0" lang="en-US" sz="1200" u="none" cap="none" strike="noStrike">
                  <a:solidFill>
                    <a:srgbClr val="000000"/>
                  </a:solidFill>
                  <a:latin typeface="Helvetica Neue"/>
                  <a:ea typeface="Helvetica Neue"/>
                  <a:cs typeface="Helvetica Neue"/>
                  <a:sym typeface="Helvetica Neue"/>
                </a:rPr>
                <a:t>HEX #325287</a:t>
              </a:r>
              <a:endParaRPr b="0" i="0" sz="1800" u="none" cap="none" strike="noStrike">
                <a:solidFill>
                  <a:schemeClr val="dk1"/>
                </a:solidFill>
                <a:latin typeface="Calibri"/>
                <a:ea typeface="Calibri"/>
                <a:cs typeface="Calibri"/>
                <a:sym typeface="Calibri"/>
              </a:endParaRPr>
            </a:p>
          </p:txBody>
        </p:sp>
        <p:sp>
          <p:nvSpPr>
            <p:cNvPr id="58" name="Google Shape;58;p13"/>
            <p:cNvSpPr/>
            <p:nvPr/>
          </p:nvSpPr>
          <p:spPr>
            <a:xfrm>
              <a:off x="9717700" y="3421994"/>
              <a:ext cx="307800" cy="307800"/>
            </a:xfrm>
            <a:prstGeom prst="rect">
              <a:avLst/>
            </a:prstGeom>
            <a:solidFill>
              <a:srgbClr val="8424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59" name="Google Shape;59;p13"/>
            <p:cNvSpPr txBox="1"/>
            <p:nvPr/>
          </p:nvSpPr>
          <p:spPr>
            <a:xfrm>
              <a:off x="9988851" y="3437121"/>
              <a:ext cx="1269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Helvetica Neue"/>
                <a:buNone/>
              </a:pPr>
              <a:r>
                <a:rPr b="0" i="0" lang="en-US" sz="1200" u="none" cap="none" strike="noStrike">
                  <a:solidFill>
                    <a:srgbClr val="000000"/>
                  </a:solidFill>
                  <a:latin typeface="Helvetica Neue"/>
                  <a:ea typeface="Helvetica Neue"/>
                  <a:cs typeface="Helvetica Neue"/>
                  <a:sym typeface="Helvetica Neue"/>
                </a:rPr>
                <a:t>HEX #842420</a:t>
              </a:r>
              <a:endParaRPr b="0" i="0" sz="1800" u="none" cap="none" strike="noStrike">
                <a:solidFill>
                  <a:schemeClr val="dk1"/>
                </a:solidFill>
                <a:latin typeface="Calibri"/>
                <a:ea typeface="Calibri"/>
                <a:cs typeface="Calibri"/>
                <a:sym typeface="Calibri"/>
              </a:endParaRPr>
            </a:p>
          </p:txBody>
        </p:sp>
        <p:sp>
          <p:nvSpPr>
            <p:cNvPr id="60" name="Google Shape;60;p13"/>
            <p:cNvSpPr/>
            <p:nvPr/>
          </p:nvSpPr>
          <p:spPr>
            <a:xfrm>
              <a:off x="9717700" y="3867638"/>
              <a:ext cx="307800" cy="307800"/>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61" name="Google Shape;61;p13"/>
            <p:cNvSpPr txBox="1"/>
            <p:nvPr/>
          </p:nvSpPr>
          <p:spPr>
            <a:xfrm>
              <a:off x="9988851" y="3882765"/>
              <a:ext cx="1269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Helvetica Neue"/>
                <a:buNone/>
              </a:pPr>
              <a:r>
                <a:rPr b="0" i="0" lang="en-US" sz="1200" u="none" cap="none" strike="noStrike">
                  <a:solidFill>
                    <a:srgbClr val="000000"/>
                  </a:solidFill>
                  <a:latin typeface="Helvetica Neue"/>
                  <a:ea typeface="Helvetica Neue"/>
                  <a:cs typeface="Helvetica Neue"/>
                  <a:sym typeface="Helvetica Neue"/>
                </a:rPr>
                <a:t>HEX #0D0D0D</a:t>
              </a:r>
              <a:endParaRPr b="0" i="0" sz="1800" u="none" cap="none" strike="noStrike">
                <a:solidFill>
                  <a:schemeClr val="dk1"/>
                </a:solidFill>
                <a:latin typeface="Calibri"/>
                <a:ea typeface="Calibri"/>
                <a:cs typeface="Calibri"/>
                <a:sym typeface="Calibri"/>
              </a:endParaRPr>
            </a:p>
          </p:txBody>
        </p:sp>
        <p:sp>
          <p:nvSpPr>
            <p:cNvPr id="62" name="Google Shape;62;p13"/>
            <p:cNvSpPr/>
            <p:nvPr/>
          </p:nvSpPr>
          <p:spPr>
            <a:xfrm>
              <a:off x="9717700" y="4294235"/>
              <a:ext cx="307800" cy="307800"/>
            </a:xfrm>
            <a:prstGeom prst="rect">
              <a:avLst/>
            </a:prstGeom>
            <a:solidFill>
              <a:srgbClr val="9B9B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8296B0"/>
                </a:solidFill>
                <a:latin typeface="Arial"/>
                <a:ea typeface="Arial"/>
                <a:cs typeface="Arial"/>
                <a:sym typeface="Arial"/>
              </a:endParaRPr>
            </a:p>
          </p:txBody>
        </p:sp>
        <p:sp>
          <p:nvSpPr>
            <p:cNvPr id="63" name="Google Shape;63;p13"/>
            <p:cNvSpPr txBox="1"/>
            <p:nvPr/>
          </p:nvSpPr>
          <p:spPr>
            <a:xfrm>
              <a:off x="9988851" y="4309362"/>
              <a:ext cx="1269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Helvetica Neue"/>
                <a:buNone/>
              </a:pPr>
              <a:r>
                <a:rPr b="0" i="0" lang="en-US" sz="1200" u="none" cap="none" strike="noStrike">
                  <a:solidFill>
                    <a:schemeClr val="dk1"/>
                  </a:solidFill>
                  <a:latin typeface="Helvetica Neue"/>
                  <a:ea typeface="Helvetica Neue"/>
                  <a:cs typeface="Helvetica Neue"/>
                  <a:sym typeface="Helvetica Neue"/>
                </a:rPr>
                <a:t>HEX #9B9B9B</a:t>
              </a:r>
              <a:endParaRPr b="0" i="0" sz="1800" u="none" cap="none" strike="noStrike">
                <a:solidFill>
                  <a:schemeClr val="dk1"/>
                </a:solidFill>
                <a:latin typeface="Calibri"/>
                <a:ea typeface="Calibri"/>
                <a:cs typeface="Calibri"/>
                <a:sym typeface="Calibri"/>
              </a:endParaRPr>
            </a:p>
          </p:txBody>
        </p:sp>
        <p:sp>
          <p:nvSpPr>
            <p:cNvPr id="64" name="Google Shape;64;p13"/>
            <p:cNvSpPr/>
            <p:nvPr/>
          </p:nvSpPr>
          <p:spPr>
            <a:xfrm>
              <a:off x="9717700" y="4726851"/>
              <a:ext cx="307800" cy="307800"/>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8296B0"/>
                </a:solidFill>
                <a:latin typeface="Arial"/>
                <a:ea typeface="Arial"/>
                <a:cs typeface="Arial"/>
                <a:sym typeface="Arial"/>
              </a:endParaRPr>
            </a:p>
          </p:txBody>
        </p:sp>
        <p:sp>
          <p:nvSpPr>
            <p:cNvPr id="65" name="Google Shape;65;p13"/>
            <p:cNvSpPr txBox="1"/>
            <p:nvPr/>
          </p:nvSpPr>
          <p:spPr>
            <a:xfrm>
              <a:off x="9988851" y="4741978"/>
              <a:ext cx="1269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Helvetica Neue"/>
                <a:buNone/>
              </a:pPr>
              <a:r>
                <a:rPr b="0" i="0" lang="en-US" sz="1200" u="none" cap="none" strike="noStrike">
                  <a:solidFill>
                    <a:srgbClr val="000000"/>
                  </a:solidFill>
                  <a:latin typeface="Helvetica Neue"/>
                  <a:ea typeface="Helvetica Neue"/>
                  <a:cs typeface="Helvetica Neue"/>
                  <a:sym typeface="Helvetica Neue"/>
                </a:rPr>
                <a:t>HEX #DEDEDE</a:t>
              </a:r>
              <a:endParaRPr b="0" i="0" sz="1800" u="none" cap="none" strike="noStrike">
                <a:solidFill>
                  <a:schemeClr val="dk1"/>
                </a:solidFill>
                <a:latin typeface="Calibri"/>
                <a:ea typeface="Calibri"/>
                <a:cs typeface="Calibri"/>
                <a:sym typeface="Calibri"/>
              </a:endParaRPr>
            </a:p>
          </p:txBody>
        </p:sp>
      </p:grpSp>
      <p:sp>
        <p:nvSpPr>
          <p:cNvPr id="66" name="Google Shape;66;p13"/>
          <p:cNvSpPr txBox="1"/>
          <p:nvPr>
            <p:ph type="title"/>
          </p:nvPr>
        </p:nvSpPr>
        <p:spPr>
          <a:xfrm>
            <a:off x="227075" y="290000"/>
            <a:ext cx="11084100" cy="114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Helvetica Neue"/>
              <a:buNone/>
              <a:defRPr b="1" i="0" sz="2400" u="none" cap="none" strike="noStrike">
                <a:solidFill>
                  <a:srgbClr val="0C0C0C"/>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9pPr>
          </a:lstStyle>
          <a:p/>
        </p:txBody>
      </p:sp>
      <p:sp>
        <p:nvSpPr>
          <p:cNvPr id="67" name="Google Shape;67;p13"/>
          <p:cNvSpPr txBox="1"/>
          <p:nvPr>
            <p:ph idx="12" type="sldNum"/>
          </p:nvPr>
        </p:nvSpPr>
        <p:spPr>
          <a:xfrm>
            <a:off x="11311165" y="6453997"/>
            <a:ext cx="661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i="0" sz="1100" u="none" cap="none" strike="noStrike">
                <a:solidFill>
                  <a:srgbClr val="000D55"/>
                </a:solidFill>
                <a:latin typeface="Helvetica Neue"/>
                <a:ea typeface="Helvetica Neue"/>
                <a:cs typeface="Helvetica Neue"/>
                <a:sym typeface="Helvetica Neue"/>
              </a:defRPr>
            </a:lvl1pPr>
            <a:lvl2pPr indent="0" lvl="1" marL="0" rtl="0" algn="r">
              <a:spcBef>
                <a:spcPts val="0"/>
              </a:spcBef>
              <a:buNone/>
              <a:defRPr b="1" i="0" sz="1100" u="none" cap="none" strike="noStrike">
                <a:solidFill>
                  <a:srgbClr val="000D55"/>
                </a:solidFill>
                <a:latin typeface="Helvetica Neue"/>
                <a:ea typeface="Helvetica Neue"/>
                <a:cs typeface="Helvetica Neue"/>
                <a:sym typeface="Helvetica Neue"/>
              </a:defRPr>
            </a:lvl2pPr>
            <a:lvl3pPr indent="0" lvl="2" marL="0" rtl="0" algn="r">
              <a:spcBef>
                <a:spcPts val="0"/>
              </a:spcBef>
              <a:buNone/>
              <a:defRPr b="1" i="0" sz="1100" u="none" cap="none" strike="noStrike">
                <a:solidFill>
                  <a:srgbClr val="000D55"/>
                </a:solidFill>
                <a:latin typeface="Helvetica Neue"/>
                <a:ea typeface="Helvetica Neue"/>
                <a:cs typeface="Helvetica Neue"/>
                <a:sym typeface="Helvetica Neue"/>
              </a:defRPr>
            </a:lvl3pPr>
            <a:lvl4pPr indent="0" lvl="3" marL="0" rtl="0" algn="r">
              <a:spcBef>
                <a:spcPts val="0"/>
              </a:spcBef>
              <a:buNone/>
              <a:defRPr b="1" i="0" sz="1100" u="none" cap="none" strike="noStrike">
                <a:solidFill>
                  <a:srgbClr val="000D55"/>
                </a:solidFill>
                <a:latin typeface="Helvetica Neue"/>
                <a:ea typeface="Helvetica Neue"/>
                <a:cs typeface="Helvetica Neue"/>
                <a:sym typeface="Helvetica Neue"/>
              </a:defRPr>
            </a:lvl4pPr>
            <a:lvl5pPr indent="0" lvl="4" marL="0" rtl="0" algn="r">
              <a:spcBef>
                <a:spcPts val="0"/>
              </a:spcBef>
              <a:buNone/>
              <a:defRPr b="1" i="0" sz="1100" u="none" cap="none" strike="noStrike">
                <a:solidFill>
                  <a:srgbClr val="000D55"/>
                </a:solidFill>
                <a:latin typeface="Helvetica Neue"/>
                <a:ea typeface="Helvetica Neue"/>
                <a:cs typeface="Helvetica Neue"/>
                <a:sym typeface="Helvetica Neue"/>
              </a:defRPr>
            </a:lvl5pPr>
            <a:lvl6pPr indent="0" lvl="5" marL="0" rtl="0" algn="r">
              <a:spcBef>
                <a:spcPts val="0"/>
              </a:spcBef>
              <a:buNone/>
              <a:defRPr b="1" i="0" sz="1100" u="none" cap="none" strike="noStrike">
                <a:solidFill>
                  <a:srgbClr val="000D55"/>
                </a:solidFill>
                <a:latin typeface="Helvetica Neue"/>
                <a:ea typeface="Helvetica Neue"/>
                <a:cs typeface="Helvetica Neue"/>
                <a:sym typeface="Helvetica Neue"/>
              </a:defRPr>
            </a:lvl6pPr>
            <a:lvl7pPr indent="0" lvl="6" marL="0" rtl="0" algn="r">
              <a:spcBef>
                <a:spcPts val="0"/>
              </a:spcBef>
              <a:buNone/>
              <a:defRPr b="1" i="0" sz="1100" u="none" cap="none" strike="noStrike">
                <a:solidFill>
                  <a:srgbClr val="000D55"/>
                </a:solidFill>
                <a:latin typeface="Helvetica Neue"/>
                <a:ea typeface="Helvetica Neue"/>
                <a:cs typeface="Helvetica Neue"/>
                <a:sym typeface="Helvetica Neue"/>
              </a:defRPr>
            </a:lvl7pPr>
            <a:lvl8pPr indent="0" lvl="7" marL="0" rtl="0" algn="r">
              <a:spcBef>
                <a:spcPts val="0"/>
              </a:spcBef>
              <a:buNone/>
              <a:defRPr b="1" i="0" sz="1100" u="none" cap="none" strike="noStrike">
                <a:solidFill>
                  <a:srgbClr val="000D55"/>
                </a:solidFill>
                <a:latin typeface="Helvetica Neue"/>
                <a:ea typeface="Helvetica Neue"/>
                <a:cs typeface="Helvetica Neue"/>
                <a:sym typeface="Helvetica Neue"/>
              </a:defRPr>
            </a:lvl8pPr>
            <a:lvl9pPr indent="0" lvl="8" marL="0" rtl="0" algn="r">
              <a:spcBef>
                <a:spcPts val="0"/>
              </a:spcBef>
              <a:buNone/>
              <a:defRPr b="1" i="0" sz="1100" u="none" cap="none" strike="noStrike">
                <a:solidFill>
                  <a:srgbClr val="000D55"/>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cxnSp>
        <p:nvCxnSpPr>
          <p:cNvPr id="68" name="Google Shape;68;p13"/>
          <p:cNvCxnSpPr/>
          <p:nvPr/>
        </p:nvCxnSpPr>
        <p:spPr>
          <a:xfrm>
            <a:off x="137825" y="6410675"/>
            <a:ext cx="118536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69" name="Shape 69"/>
        <p:cNvGrpSpPr/>
        <p:nvPr/>
      </p:nvGrpSpPr>
      <p:grpSpPr>
        <a:xfrm>
          <a:off x="0" y="0"/>
          <a:ext cx="0" cy="0"/>
          <a:chOff x="0" y="0"/>
          <a:chExt cx="0" cy="0"/>
        </a:xfrm>
      </p:grpSpPr>
      <p:sp>
        <p:nvSpPr>
          <p:cNvPr id="70" name="Google Shape;70;p14"/>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21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21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2100"/>
              </a:spcBef>
              <a:spcAft>
                <a:spcPts val="210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slide layout">
  <p:cSld name="1_Image slide layout">
    <p:spTree>
      <p:nvGrpSpPr>
        <p:cNvPr id="71" name="Shape 71"/>
        <p:cNvGrpSpPr/>
        <p:nvPr/>
      </p:nvGrpSpPr>
      <p:grpSpPr>
        <a:xfrm>
          <a:off x="0" y="0"/>
          <a:ext cx="0" cy="0"/>
          <a:chOff x="0" y="0"/>
          <a:chExt cx="0" cy="0"/>
        </a:xfrm>
      </p:grpSpPr>
      <p:sp>
        <p:nvSpPr>
          <p:cNvPr id="72" name="Google Shape;72;p15"/>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21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21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2100"/>
              </a:spcBef>
              <a:spcAft>
                <a:spcPts val="210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 name="Google Shape;73;p15"/>
          <p:cNvSpPr/>
          <p:nvPr>
            <p:ph idx="2" type="pic"/>
          </p:nvPr>
        </p:nvSpPr>
        <p:spPr>
          <a:xfrm>
            <a:off x="0" y="2160665"/>
            <a:ext cx="12192000" cy="25029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4" name="Google Shape;74;p15"/>
          <p:cNvSpPr/>
          <p:nvPr/>
        </p:nvSpPr>
        <p:spPr>
          <a:xfrm>
            <a:off x="0" y="2026940"/>
            <a:ext cx="12192000" cy="72000"/>
          </a:xfrm>
          <a:prstGeom prst="rect">
            <a:avLst/>
          </a:prstGeom>
          <a:solidFill>
            <a:srgbClr val="0C4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 name="Google Shape;75;p15"/>
          <p:cNvSpPr/>
          <p:nvPr/>
        </p:nvSpPr>
        <p:spPr>
          <a:xfrm>
            <a:off x="0" y="4725144"/>
            <a:ext cx="12192000" cy="72000"/>
          </a:xfrm>
          <a:prstGeom prst="rect">
            <a:avLst/>
          </a:prstGeom>
          <a:solidFill>
            <a:srgbClr val="0C4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mage slide layout">
  <p:cSld name="2_Image slide layout">
    <p:spTree>
      <p:nvGrpSpPr>
        <p:cNvPr id="76" name="Shape 76"/>
        <p:cNvGrpSpPr/>
        <p:nvPr/>
      </p:nvGrpSpPr>
      <p:grpSpPr>
        <a:xfrm>
          <a:off x="0" y="0"/>
          <a:ext cx="0" cy="0"/>
          <a:chOff x="0" y="0"/>
          <a:chExt cx="0" cy="0"/>
        </a:xfrm>
      </p:grpSpPr>
      <p:sp>
        <p:nvSpPr>
          <p:cNvPr id="77" name="Google Shape;77;p16"/>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21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21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2100"/>
              </a:spcBef>
              <a:spcAft>
                <a:spcPts val="210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 name="Google Shape;78;p16"/>
          <p:cNvSpPr/>
          <p:nvPr/>
        </p:nvSpPr>
        <p:spPr>
          <a:xfrm>
            <a:off x="0" y="2996952"/>
            <a:ext cx="12192000" cy="1872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9" name="Google Shape;79;p16"/>
          <p:cNvGrpSpPr/>
          <p:nvPr/>
        </p:nvGrpSpPr>
        <p:grpSpPr>
          <a:xfrm>
            <a:off x="4763854" y="1553530"/>
            <a:ext cx="2664156" cy="4683652"/>
            <a:chOff x="445712" y="1449040"/>
            <a:chExt cx="2112900" cy="3924300"/>
          </a:xfrm>
        </p:grpSpPr>
        <p:sp>
          <p:nvSpPr>
            <p:cNvPr id="80" name="Google Shape;80;p16"/>
            <p:cNvSpPr/>
            <p:nvPr/>
          </p:nvSpPr>
          <p:spPr>
            <a:xfrm>
              <a:off x="445712" y="1449040"/>
              <a:ext cx="2112900" cy="3924300"/>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 name="Google Shape;81;p16"/>
            <p:cNvSpPr/>
            <p:nvPr/>
          </p:nvSpPr>
          <p:spPr>
            <a:xfrm>
              <a:off x="1379920" y="1650572"/>
              <a:ext cx="216000" cy="34500"/>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2" name="Google Shape;82;p16"/>
            <p:cNvGrpSpPr/>
            <p:nvPr/>
          </p:nvGrpSpPr>
          <p:grpSpPr>
            <a:xfrm>
              <a:off x="1407683" y="5045752"/>
              <a:ext cx="211974" cy="211974"/>
              <a:chOff x="1549420" y="5712364"/>
              <a:chExt cx="312600" cy="312600"/>
            </a:xfrm>
          </p:grpSpPr>
          <p:sp>
            <p:nvSpPr>
              <p:cNvPr id="83" name="Google Shape;83;p16"/>
              <p:cNvSpPr/>
              <p:nvPr/>
            </p:nvSpPr>
            <p:spPr>
              <a:xfrm>
                <a:off x="1549420" y="5712364"/>
                <a:ext cx="312600" cy="312600"/>
              </a:xfrm>
              <a:prstGeom prst="ellipse">
                <a:avLst/>
              </a:prstGeom>
              <a:gradFill>
                <a:gsLst>
                  <a:gs pos="0">
                    <a:srgbClr val="0F0F0F"/>
                  </a:gs>
                  <a:gs pos="56000">
                    <a:srgbClr val="595959"/>
                  </a:gs>
                  <a:gs pos="91000">
                    <a:srgbClr val="7F7F7F"/>
                  </a:gs>
                  <a:gs pos="100000">
                    <a:srgbClr val="BFBFBF"/>
                  </a:gs>
                </a:gsLst>
                <a:lin ang="10800025"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 name="Google Shape;84;p16"/>
              <p:cNvSpPr/>
              <p:nvPr/>
            </p:nvSpPr>
            <p:spPr>
              <a:xfrm>
                <a:off x="1634225" y="5796647"/>
                <a:ext cx="143100" cy="144000"/>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85" name="Google Shape;85;p16"/>
          <p:cNvSpPr/>
          <p:nvPr>
            <p:ph idx="2" type="pic"/>
          </p:nvPr>
        </p:nvSpPr>
        <p:spPr>
          <a:xfrm>
            <a:off x="4951770" y="1965170"/>
            <a:ext cx="2288400" cy="3753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8" name="Google Shape;18;p4"/>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19" name="Google Shape;19;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p5"/>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3" name="Google Shape;23;p5"/>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4" name="Google Shape;24;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7" name="Google Shape;27;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0" name="Google Shape;30;p7"/>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1" name="Google Shape;31;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38" name="Google Shape;38;p9"/>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p9"/>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40" name="Google Shape;40;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a:lnSpc>
                <a:spcPct val="100000"/>
              </a:lnSpc>
              <a:spcBef>
                <a:spcPts val="0"/>
              </a:spcBef>
              <a:spcAft>
                <a:spcPts val="0"/>
              </a:spcAft>
              <a:buSzPts val="2400"/>
              <a:buNone/>
              <a:defRPr/>
            </a:lvl1pPr>
          </a:lstStyle>
          <a:p/>
        </p:txBody>
      </p:sp>
      <p:sp>
        <p:nvSpPr>
          <p:cNvPr id="43" name="Google Shape;43;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2100"/>
              </a:spcBef>
              <a:spcAft>
                <a:spcPts val="0"/>
              </a:spcAft>
              <a:buClr>
                <a:schemeClr val="dk2"/>
              </a:buClr>
              <a:buSzPts val="1900"/>
              <a:buChar char="○"/>
              <a:defRPr sz="1900">
                <a:solidFill>
                  <a:schemeClr val="dk2"/>
                </a:solidFill>
              </a:defRPr>
            </a:lvl2pPr>
            <a:lvl3pPr indent="-349250" lvl="2" marL="1371600">
              <a:lnSpc>
                <a:spcPct val="115000"/>
              </a:lnSpc>
              <a:spcBef>
                <a:spcPts val="2100"/>
              </a:spcBef>
              <a:spcAft>
                <a:spcPts val="0"/>
              </a:spcAft>
              <a:buClr>
                <a:schemeClr val="dk2"/>
              </a:buClr>
              <a:buSzPts val="1900"/>
              <a:buChar char="■"/>
              <a:defRPr sz="1900">
                <a:solidFill>
                  <a:schemeClr val="dk2"/>
                </a:solidFill>
              </a:defRPr>
            </a:lvl3pPr>
            <a:lvl4pPr indent="-349250" lvl="3" marL="1828800">
              <a:lnSpc>
                <a:spcPct val="115000"/>
              </a:lnSpc>
              <a:spcBef>
                <a:spcPts val="2100"/>
              </a:spcBef>
              <a:spcAft>
                <a:spcPts val="0"/>
              </a:spcAft>
              <a:buClr>
                <a:schemeClr val="dk2"/>
              </a:buClr>
              <a:buSzPts val="1900"/>
              <a:buChar char="●"/>
              <a:defRPr sz="1900">
                <a:solidFill>
                  <a:schemeClr val="dk2"/>
                </a:solidFill>
              </a:defRPr>
            </a:lvl4pPr>
            <a:lvl5pPr indent="-349250" lvl="4" marL="2286000">
              <a:lnSpc>
                <a:spcPct val="115000"/>
              </a:lnSpc>
              <a:spcBef>
                <a:spcPts val="2100"/>
              </a:spcBef>
              <a:spcAft>
                <a:spcPts val="0"/>
              </a:spcAft>
              <a:buClr>
                <a:schemeClr val="dk2"/>
              </a:buClr>
              <a:buSzPts val="1900"/>
              <a:buChar char="○"/>
              <a:defRPr sz="1900">
                <a:solidFill>
                  <a:schemeClr val="dk2"/>
                </a:solidFill>
              </a:defRPr>
            </a:lvl5pPr>
            <a:lvl6pPr indent="-349250" lvl="5" marL="2743200">
              <a:lnSpc>
                <a:spcPct val="115000"/>
              </a:lnSpc>
              <a:spcBef>
                <a:spcPts val="2100"/>
              </a:spcBef>
              <a:spcAft>
                <a:spcPts val="0"/>
              </a:spcAft>
              <a:buClr>
                <a:schemeClr val="dk2"/>
              </a:buClr>
              <a:buSzPts val="1900"/>
              <a:buChar char="■"/>
              <a:defRPr sz="1900">
                <a:solidFill>
                  <a:schemeClr val="dk2"/>
                </a:solidFill>
              </a:defRPr>
            </a:lvl6pPr>
            <a:lvl7pPr indent="-349250" lvl="6" marL="3200400">
              <a:lnSpc>
                <a:spcPct val="115000"/>
              </a:lnSpc>
              <a:spcBef>
                <a:spcPts val="2100"/>
              </a:spcBef>
              <a:spcAft>
                <a:spcPts val="0"/>
              </a:spcAft>
              <a:buClr>
                <a:schemeClr val="dk2"/>
              </a:buClr>
              <a:buSzPts val="1900"/>
              <a:buChar char="●"/>
              <a:defRPr sz="1900">
                <a:solidFill>
                  <a:schemeClr val="dk2"/>
                </a:solidFill>
              </a:defRPr>
            </a:lvl7pPr>
            <a:lvl8pPr indent="-349250" lvl="7" marL="3657600">
              <a:lnSpc>
                <a:spcPct val="115000"/>
              </a:lnSpc>
              <a:spcBef>
                <a:spcPts val="2100"/>
              </a:spcBef>
              <a:spcAft>
                <a:spcPts val="0"/>
              </a:spcAft>
              <a:buClr>
                <a:schemeClr val="dk2"/>
              </a:buClr>
              <a:buSzPts val="1900"/>
              <a:buChar char="○"/>
              <a:defRPr sz="1900">
                <a:solidFill>
                  <a:schemeClr val="dk2"/>
                </a:solidFill>
              </a:defRPr>
            </a:lvl8pPr>
            <a:lvl9pPr indent="-349250" lvl="8" marL="4114800">
              <a:lnSpc>
                <a:spcPct val="115000"/>
              </a:lnSpc>
              <a:spcBef>
                <a:spcPts val="2100"/>
              </a:spcBef>
              <a:spcAft>
                <a:spcPts val="2100"/>
              </a:spcAft>
              <a:buClr>
                <a:schemeClr val="dk2"/>
              </a:buClr>
              <a:buSzPts val="1900"/>
              <a:buChar char="■"/>
              <a:defRPr sz="1900">
                <a:solidFill>
                  <a:schemeClr val="dk2"/>
                </a:solidFill>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1.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9" name="Shape 89"/>
        <p:cNvGrpSpPr/>
        <p:nvPr/>
      </p:nvGrpSpPr>
      <p:grpSpPr>
        <a:xfrm>
          <a:off x="0" y="0"/>
          <a:ext cx="0" cy="0"/>
          <a:chOff x="0" y="0"/>
          <a:chExt cx="0" cy="0"/>
        </a:xfrm>
      </p:grpSpPr>
      <p:sp>
        <p:nvSpPr>
          <p:cNvPr id="90" name="Google Shape;90;p17"/>
          <p:cNvSpPr txBox="1"/>
          <p:nvPr>
            <p:ph type="ctrTitle"/>
          </p:nvPr>
        </p:nvSpPr>
        <p:spPr>
          <a:xfrm>
            <a:off x="661425" y="915825"/>
            <a:ext cx="8652900" cy="232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200"/>
              <a:buFont typeface="Arial"/>
              <a:buNone/>
            </a:pPr>
            <a:r>
              <a:rPr lang="en-US" sz="4800">
                <a:solidFill>
                  <a:schemeClr val="lt1"/>
                </a:solidFill>
              </a:rPr>
              <a:t>HDAG-EDTECH:</a:t>
            </a:r>
            <a:endParaRPr sz="4800">
              <a:solidFill>
                <a:schemeClr val="lt1"/>
              </a:solidFill>
            </a:endParaRPr>
          </a:p>
          <a:p>
            <a:pPr indent="0" lvl="0" marL="0" marR="0" rtl="0" algn="l">
              <a:lnSpc>
                <a:spcPct val="100000"/>
              </a:lnSpc>
              <a:spcBef>
                <a:spcPts val="0"/>
              </a:spcBef>
              <a:spcAft>
                <a:spcPts val="0"/>
              </a:spcAft>
              <a:buClr>
                <a:srgbClr val="000000"/>
              </a:buClr>
              <a:buSzPts val="5200"/>
              <a:buFont typeface="Arial"/>
              <a:buNone/>
            </a:pPr>
            <a:r>
              <a:rPr lang="en-US" sz="4800">
                <a:solidFill>
                  <a:schemeClr val="lt1"/>
                </a:solidFill>
              </a:rPr>
              <a:t>Automated Scoring Using</a:t>
            </a:r>
            <a:endParaRPr sz="4800">
              <a:solidFill>
                <a:schemeClr val="lt1"/>
              </a:solidFill>
            </a:endParaRPr>
          </a:p>
          <a:p>
            <a:pPr indent="0" lvl="0" marL="0" marR="0" rtl="0" algn="l">
              <a:lnSpc>
                <a:spcPct val="100000"/>
              </a:lnSpc>
              <a:spcBef>
                <a:spcPts val="0"/>
              </a:spcBef>
              <a:spcAft>
                <a:spcPts val="0"/>
              </a:spcAft>
              <a:buClr>
                <a:srgbClr val="000000"/>
              </a:buClr>
              <a:buSzPts val="5200"/>
              <a:buFont typeface="Arial"/>
              <a:buNone/>
            </a:pPr>
            <a:r>
              <a:rPr lang="en-US" sz="4800">
                <a:solidFill>
                  <a:schemeClr val="lt1"/>
                </a:solidFill>
              </a:rPr>
              <a:t>NLP and Machine Learning </a:t>
            </a:r>
            <a:endParaRPr b="1" sz="4800">
              <a:solidFill>
                <a:schemeClr val="lt1"/>
              </a:solidFill>
              <a:latin typeface="Helvetica Neue"/>
              <a:ea typeface="Helvetica Neue"/>
              <a:cs typeface="Helvetica Neue"/>
              <a:sym typeface="Helvetica Neue"/>
            </a:endParaRPr>
          </a:p>
        </p:txBody>
      </p:sp>
      <p:sp>
        <p:nvSpPr>
          <p:cNvPr id="91" name="Google Shape;91;p17"/>
          <p:cNvSpPr txBox="1"/>
          <p:nvPr>
            <p:ph idx="1" type="subTitle"/>
          </p:nvPr>
        </p:nvSpPr>
        <p:spPr>
          <a:xfrm>
            <a:off x="661475" y="3558375"/>
            <a:ext cx="11360700" cy="133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800"/>
              <a:buFont typeface="Arial"/>
              <a:buNone/>
            </a:pPr>
            <a:r>
              <a:rPr lang="en-US" sz="1800">
                <a:solidFill>
                  <a:schemeClr val="lt1"/>
                </a:solidFill>
              </a:rPr>
              <a:t>Key insights from our team’s work with building automated tools to help teachers grade</a:t>
            </a:r>
            <a:endParaRPr sz="1800">
              <a:solidFill>
                <a:schemeClr val="lt1"/>
              </a:solidFill>
            </a:endParaRPr>
          </a:p>
          <a:p>
            <a:pPr indent="0" lvl="0" marL="0" marR="0" rtl="0" algn="l">
              <a:lnSpc>
                <a:spcPct val="115000"/>
              </a:lnSpc>
              <a:spcBef>
                <a:spcPts val="0"/>
              </a:spcBef>
              <a:spcAft>
                <a:spcPts val="0"/>
              </a:spcAft>
              <a:buClr>
                <a:srgbClr val="000000"/>
              </a:buClr>
              <a:buSzPts val="2800"/>
              <a:buFont typeface="Arial"/>
              <a:buNone/>
            </a:pPr>
            <a:r>
              <a:rPr lang="en-US" sz="1800">
                <a:solidFill>
                  <a:schemeClr val="lt1"/>
                </a:solidFill>
              </a:rPr>
              <a:t>May 2021</a:t>
            </a:r>
            <a:endParaRPr sz="1800">
              <a:solidFill>
                <a:schemeClr val="lt1"/>
              </a:solidFill>
            </a:endParaRPr>
          </a:p>
        </p:txBody>
      </p:sp>
      <p:sp>
        <p:nvSpPr>
          <p:cNvPr id="92" name="Google Shape;92;p17"/>
          <p:cNvSpPr txBox="1"/>
          <p:nvPr/>
        </p:nvSpPr>
        <p:spPr>
          <a:xfrm>
            <a:off x="8794385" y="4377461"/>
            <a:ext cx="5597700" cy="391200"/>
          </a:xfrm>
          <a:prstGeom prst="rect">
            <a:avLst/>
          </a:prstGeom>
          <a:noFill/>
          <a:ln>
            <a:noFill/>
          </a:ln>
        </p:spPr>
        <p:txBody>
          <a:bodyPr anchorCtr="0" anchor="t" bIns="91425" lIns="91425" spcFirstLastPara="1" rIns="91425" wrap="square" tIns="91425">
            <a:noAutofit/>
          </a:bodyPr>
          <a:lstStyle/>
          <a:p>
            <a:pPr indent="-228600" lvl="0" marL="228600" marR="0" rtl="0" algn="l">
              <a:lnSpc>
                <a:spcPct val="100000"/>
              </a:lnSpc>
              <a:spcBef>
                <a:spcPts val="0"/>
              </a:spcBef>
              <a:spcAft>
                <a:spcPts val="0"/>
              </a:spcAft>
              <a:buClr>
                <a:srgbClr val="000000"/>
              </a:buClr>
              <a:buSzPts val="2800"/>
              <a:buFont typeface="Arial"/>
              <a:buNone/>
            </a:pPr>
            <a:r>
              <a:rPr lang="en-US" sz="1000">
                <a:solidFill>
                  <a:schemeClr val="lt1"/>
                </a:solidFill>
                <a:latin typeface="Helvetica Neue"/>
                <a:ea typeface="Helvetica Neue"/>
                <a:cs typeface="Helvetica Neue"/>
                <a:sym typeface="Helvetica Neue"/>
              </a:rPr>
              <a:t>HDAG</a:t>
            </a:r>
            <a:r>
              <a:rPr i="0" lang="en-US" sz="1000" u="none" cap="none" strike="noStrike">
                <a:solidFill>
                  <a:schemeClr val="lt1"/>
                </a:solidFill>
                <a:latin typeface="Helvetica Neue"/>
                <a:ea typeface="Helvetica Neue"/>
                <a:cs typeface="Helvetica Neue"/>
                <a:sym typeface="Helvetica Neue"/>
              </a:rPr>
              <a:t> Group 20</a:t>
            </a:r>
            <a:r>
              <a:rPr lang="en-US" sz="1000">
                <a:solidFill>
                  <a:schemeClr val="lt1"/>
                </a:solidFill>
                <a:latin typeface="Helvetica Neue"/>
                <a:ea typeface="Helvetica Neue"/>
                <a:cs typeface="Helvetica Neue"/>
                <a:sym typeface="Helvetica Neue"/>
              </a:rPr>
              <a:t>20</a:t>
            </a:r>
            <a:r>
              <a:rPr i="0" lang="en-US" sz="1000" u="none" cap="none" strike="noStrike">
                <a:solidFill>
                  <a:schemeClr val="lt1"/>
                </a:solidFill>
                <a:latin typeface="Helvetica Neue"/>
                <a:ea typeface="Helvetica Neue"/>
                <a:cs typeface="Helvetica Neue"/>
                <a:sym typeface="Helvetica Neue"/>
              </a:rPr>
              <a:t> ® All </a:t>
            </a:r>
            <a:r>
              <a:rPr lang="en-US" sz="1000">
                <a:solidFill>
                  <a:schemeClr val="lt1"/>
                </a:solidFill>
                <a:latin typeface="Helvetica Neue"/>
                <a:ea typeface="Helvetica Neue"/>
                <a:cs typeface="Helvetica Neue"/>
                <a:sym typeface="Helvetica Neue"/>
              </a:rPr>
              <a:t>R</a:t>
            </a:r>
            <a:r>
              <a:rPr i="0" lang="en-US" sz="1000" u="none" cap="none" strike="noStrike">
                <a:solidFill>
                  <a:schemeClr val="lt1"/>
                </a:solidFill>
                <a:latin typeface="Helvetica Neue"/>
                <a:ea typeface="Helvetica Neue"/>
                <a:cs typeface="Helvetica Neue"/>
                <a:sym typeface="Helvetica Neue"/>
              </a:rPr>
              <a:t>ights </a:t>
            </a:r>
            <a:r>
              <a:rPr lang="en-US" sz="1000">
                <a:solidFill>
                  <a:schemeClr val="lt1"/>
                </a:solidFill>
                <a:latin typeface="Helvetica Neue"/>
                <a:ea typeface="Helvetica Neue"/>
                <a:cs typeface="Helvetica Neue"/>
                <a:sym typeface="Helvetica Neue"/>
              </a:rPr>
              <a:t>R</a:t>
            </a:r>
            <a:r>
              <a:rPr i="0" lang="en-US" sz="1000" u="none" cap="none" strike="noStrike">
                <a:solidFill>
                  <a:schemeClr val="lt1"/>
                </a:solidFill>
                <a:latin typeface="Helvetica Neue"/>
                <a:ea typeface="Helvetica Neue"/>
                <a:cs typeface="Helvetica Neue"/>
                <a:sym typeface="Helvetica Neue"/>
              </a:rPr>
              <a:t>eserved.</a:t>
            </a:r>
            <a:endParaRPr>
              <a:latin typeface="Helvetica Neue"/>
              <a:ea typeface="Helvetica Neue"/>
              <a:cs typeface="Helvetica Neue"/>
              <a:sym typeface="Helvetica Neue"/>
            </a:endParaRPr>
          </a:p>
        </p:txBody>
      </p:sp>
      <p:pic>
        <p:nvPicPr>
          <p:cNvPr id="93" name="Google Shape;93;p17"/>
          <p:cNvPicPr preferRelativeResize="0"/>
          <p:nvPr/>
        </p:nvPicPr>
        <p:blipFill>
          <a:blip r:embed="rId3">
            <a:alphaModFix/>
          </a:blip>
          <a:stretch>
            <a:fillRect/>
          </a:stretch>
        </p:blipFill>
        <p:spPr>
          <a:xfrm>
            <a:off x="9314325" y="384900"/>
            <a:ext cx="2376122" cy="1004525"/>
          </a:xfrm>
          <a:prstGeom prst="rect">
            <a:avLst/>
          </a:prstGeom>
          <a:noFill/>
          <a:ln>
            <a:noFill/>
          </a:ln>
        </p:spPr>
      </p:pic>
      <p:cxnSp>
        <p:nvCxnSpPr>
          <p:cNvPr id="94" name="Google Shape;94;p17"/>
          <p:cNvCxnSpPr/>
          <p:nvPr/>
        </p:nvCxnSpPr>
        <p:spPr>
          <a:xfrm>
            <a:off x="795300" y="3441300"/>
            <a:ext cx="2592600" cy="0"/>
          </a:xfrm>
          <a:prstGeom prst="straightConnector1">
            <a:avLst/>
          </a:prstGeom>
          <a:noFill/>
          <a:ln cap="flat" cmpd="sng" w="9525">
            <a:solidFill>
              <a:schemeClr val="lt1"/>
            </a:solidFill>
            <a:prstDash val="solid"/>
            <a:round/>
            <a:headEnd len="med" w="med" type="none"/>
            <a:tailEnd len="med" w="med" type="none"/>
          </a:ln>
        </p:spPr>
      </p:cxnSp>
      <p:pic>
        <p:nvPicPr>
          <p:cNvPr id="95" name="Google Shape;95;p17"/>
          <p:cNvPicPr preferRelativeResize="0"/>
          <p:nvPr/>
        </p:nvPicPr>
        <p:blipFill>
          <a:blip r:embed="rId4">
            <a:alphaModFix/>
          </a:blip>
          <a:stretch>
            <a:fillRect/>
          </a:stretch>
        </p:blipFill>
        <p:spPr>
          <a:xfrm>
            <a:off x="2096825" y="4282550"/>
            <a:ext cx="5444350" cy="2322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200600" y="229125"/>
            <a:ext cx="11084100" cy="11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Feature Importance</a:t>
            </a:r>
            <a:endParaRPr/>
          </a:p>
        </p:txBody>
      </p:sp>
      <p:sp>
        <p:nvSpPr>
          <p:cNvPr id="181" name="Google Shape;181;p26"/>
          <p:cNvSpPr txBox="1"/>
          <p:nvPr/>
        </p:nvSpPr>
        <p:spPr>
          <a:xfrm>
            <a:off x="8038350" y="747050"/>
            <a:ext cx="3929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latin typeface="Helvetica Neue"/>
              <a:ea typeface="Helvetica Neue"/>
              <a:cs typeface="Helvetica Neue"/>
              <a:sym typeface="Helvetica Neue"/>
            </a:endParaRPr>
          </a:p>
        </p:txBody>
      </p:sp>
      <p:sp>
        <p:nvSpPr>
          <p:cNvPr id="182" name="Google Shape;182;p26"/>
          <p:cNvSpPr txBox="1"/>
          <p:nvPr>
            <p:ph idx="4294967295" type="body"/>
          </p:nvPr>
        </p:nvSpPr>
        <p:spPr>
          <a:xfrm>
            <a:off x="7829175" y="1111350"/>
            <a:ext cx="3929400" cy="4983900"/>
          </a:xfrm>
          <a:prstGeom prst="rect">
            <a:avLst/>
          </a:prstGeom>
          <a:ln cap="flat" cmpd="sng" w="19050">
            <a:solidFill>
              <a:srgbClr val="000000"/>
            </a:solidFill>
            <a:prstDash val="solid"/>
            <a:round/>
            <a:headEnd len="sm" w="sm" type="none"/>
            <a:tailEnd len="sm" w="sm" type="none"/>
          </a:ln>
        </p:spPr>
        <p:txBody>
          <a:bodyPr anchorCtr="0" anchor="t" bIns="121900" lIns="121900" spcFirstLastPara="1" rIns="121900" wrap="square" tIns="121900">
            <a:spAutoFit/>
          </a:bodyPr>
          <a:lstStyle/>
          <a:p>
            <a:pPr indent="-342900" lvl="0" marL="457200" rtl="0" algn="l">
              <a:spcBef>
                <a:spcPts val="0"/>
              </a:spcBef>
              <a:spcAft>
                <a:spcPts val="0"/>
              </a:spcAft>
              <a:buSzPts val="1800"/>
              <a:buChar char="●"/>
            </a:pPr>
            <a:r>
              <a:rPr lang="en-US" sz="1800"/>
              <a:t>Relative to other metrics, measures of length such as </a:t>
            </a:r>
            <a:r>
              <a:rPr b="1" lang="en-US" sz="1800"/>
              <a:t>character count, syllables, and word count</a:t>
            </a:r>
            <a:r>
              <a:rPr lang="en-US" sz="1800"/>
              <a:t> are strong predictors of writing score. Readability metrics such as </a:t>
            </a:r>
            <a:r>
              <a:rPr b="1" lang="en-US" sz="1800"/>
              <a:t>Gunning Fog Index</a:t>
            </a:r>
            <a:r>
              <a:rPr lang="en-US" sz="1800"/>
              <a:t> and </a:t>
            </a:r>
            <a:r>
              <a:rPr b="1" lang="en-US" sz="1800"/>
              <a:t>type_token_ratio</a:t>
            </a:r>
            <a:r>
              <a:rPr lang="en-US" sz="1800"/>
              <a:t> were also important in our modeling</a:t>
            </a:r>
            <a:endParaRPr sz="1800"/>
          </a:p>
          <a:p>
            <a:pPr indent="-342900" lvl="0" marL="457200" rtl="0" algn="l">
              <a:spcBef>
                <a:spcPts val="0"/>
              </a:spcBef>
              <a:spcAft>
                <a:spcPts val="0"/>
              </a:spcAft>
              <a:buSzPts val="1800"/>
              <a:buChar char="●"/>
            </a:pPr>
            <a:r>
              <a:rPr b="1" lang="en-US" sz="1800"/>
              <a:t>Note: </a:t>
            </a:r>
            <a:r>
              <a:rPr lang="en-US" sz="1800"/>
              <a:t>These </a:t>
            </a:r>
            <a:r>
              <a:rPr lang="en-US" sz="1800"/>
              <a:t>variables may have covariance - features are not necessarily independent of each other (ex. character count and word count are highly correlated).</a:t>
            </a:r>
            <a:endParaRPr sz="1800"/>
          </a:p>
        </p:txBody>
      </p:sp>
      <p:graphicFrame>
        <p:nvGraphicFramePr>
          <p:cNvPr id="183" name="Google Shape;183;p26"/>
          <p:cNvGraphicFramePr/>
          <p:nvPr/>
        </p:nvGraphicFramePr>
        <p:xfrm>
          <a:off x="545775" y="788588"/>
          <a:ext cx="3000000" cy="3000000"/>
        </p:xfrm>
        <a:graphic>
          <a:graphicData uri="http://schemas.openxmlformats.org/drawingml/2006/table">
            <a:tbl>
              <a:tblPr>
                <a:noFill/>
                <a:tableStyleId>{5213CFF0-7306-45F1-8EBF-646AC21E79F7}</a:tableStyleId>
              </a:tblPr>
              <a:tblGrid>
                <a:gridCol w="1082925"/>
                <a:gridCol w="2766050"/>
              </a:tblGrid>
              <a:tr h="299825">
                <a:tc>
                  <a:txBody>
                    <a:bodyPr/>
                    <a:lstStyle/>
                    <a:p>
                      <a:pPr indent="0" lvl="0" marL="0" rtl="0" algn="l">
                        <a:spcBef>
                          <a:spcPts val="0"/>
                        </a:spcBef>
                        <a:spcAft>
                          <a:spcPts val="0"/>
                        </a:spcAft>
                        <a:buNone/>
                      </a:pPr>
                      <a:r>
                        <a:rPr b="1" lang="en-US" sz="1200">
                          <a:solidFill>
                            <a:srgbClr val="FFFFFF"/>
                          </a:solidFill>
                          <a:latin typeface="Calibri"/>
                          <a:ea typeface="Calibri"/>
                          <a:cs typeface="Calibri"/>
                          <a:sym typeface="Calibri"/>
                        </a:rPr>
                        <a:t>R Squared</a:t>
                      </a:r>
                      <a:endParaRPr b="1" sz="1200">
                        <a:solidFill>
                          <a:srgbClr val="FFFFFF"/>
                        </a:solidFill>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B cap="flat" cmpd="sng" w="19050">
                      <a:solidFill>
                        <a:srgbClr val="FFFFFF"/>
                      </a:solidFill>
                      <a:prstDash val="solid"/>
                      <a:round/>
                      <a:headEnd len="sm" w="sm" type="none"/>
                      <a:tailEnd len="sm" w="sm" type="none"/>
                    </a:lnB>
                    <a:solidFill>
                      <a:srgbClr val="4472C4"/>
                    </a:solidFill>
                  </a:tcPr>
                </a:tc>
                <a:tc>
                  <a:txBody>
                    <a:bodyPr/>
                    <a:lstStyle/>
                    <a:p>
                      <a:pPr indent="0" lvl="0" marL="0" rtl="0" algn="l">
                        <a:spcBef>
                          <a:spcPts val="0"/>
                        </a:spcBef>
                        <a:spcAft>
                          <a:spcPts val="0"/>
                        </a:spcAft>
                        <a:buNone/>
                      </a:pPr>
                      <a:r>
                        <a:rPr b="1" lang="en-US" sz="1200">
                          <a:solidFill>
                            <a:srgbClr val="FFFFFF"/>
                          </a:solidFill>
                          <a:latin typeface="Calibri"/>
                          <a:ea typeface="Calibri"/>
                          <a:cs typeface="Calibri"/>
                          <a:sym typeface="Calibri"/>
                        </a:rPr>
                        <a:t>Feature</a:t>
                      </a:r>
                      <a:endParaRPr b="1" sz="1200">
                        <a:solidFill>
                          <a:srgbClr val="FFFFFF"/>
                        </a:solidFill>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B cap="flat" cmpd="sng" w="19050">
                      <a:solidFill>
                        <a:srgbClr val="FFFFFF"/>
                      </a:solidFill>
                      <a:prstDash val="solid"/>
                      <a:round/>
                      <a:headEnd len="sm" w="sm" type="none"/>
                      <a:tailEnd len="sm" w="sm" type="none"/>
                    </a:lnB>
                    <a:solidFill>
                      <a:srgbClr val="4472C4"/>
                    </a:solidFill>
                  </a:tcPr>
                </a:tc>
              </a:tr>
              <a:tr h="289700">
                <a:tc>
                  <a:txBody>
                    <a:bodyPr/>
                    <a:lstStyle/>
                    <a:p>
                      <a:pPr indent="0" lvl="0" marL="0" rtl="0" algn="just">
                        <a:lnSpc>
                          <a:spcPct val="115000"/>
                        </a:lnSpc>
                        <a:spcBef>
                          <a:spcPts val="0"/>
                        </a:spcBef>
                        <a:spcAft>
                          <a:spcPts val="0"/>
                        </a:spcAft>
                        <a:buNone/>
                      </a:pPr>
                      <a:r>
                        <a:rPr lang="en-US" sz="1000">
                          <a:latin typeface="Calibri"/>
                          <a:ea typeface="Calibri"/>
                          <a:cs typeface="Calibri"/>
                          <a:sym typeface="Calibri"/>
                        </a:rPr>
                        <a:t>0.22</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F00"/>
                    </a:solidFill>
                  </a:tcPr>
                </a:tc>
                <a:tc>
                  <a:txBody>
                    <a:bodyPr/>
                    <a:lstStyle/>
                    <a:p>
                      <a:pPr indent="0" lvl="0" marL="0" rtl="0" algn="just">
                        <a:spcBef>
                          <a:spcPts val="0"/>
                        </a:spcBef>
                        <a:spcAft>
                          <a:spcPts val="0"/>
                        </a:spcAft>
                        <a:buNone/>
                      </a:pPr>
                      <a:r>
                        <a:rPr lang="en-US" sz="1000">
                          <a:latin typeface="Calibri"/>
                          <a:ea typeface="Calibri"/>
                          <a:cs typeface="Calibri"/>
                          <a:sym typeface="Calibri"/>
                        </a:rPr>
                        <a:t>Character Count</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190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F00"/>
                    </a:solidFill>
                  </a:tcPr>
                </a:tc>
              </a:tr>
              <a:tr h="289700">
                <a:tc>
                  <a:txBody>
                    <a:bodyPr/>
                    <a:lstStyle/>
                    <a:p>
                      <a:pPr indent="0" lvl="0" marL="0" rtl="0" algn="just">
                        <a:lnSpc>
                          <a:spcPct val="115000"/>
                        </a:lnSpc>
                        <a:spcBef>
                          <a:spcPts val="0"/>
                        </a:spcBef>
                        <a:spcAft>
                          <a:spcPts val="0"/>
                        </a:spcAft>
                        <a:buNone/>
                      </a:pPr>
                      <a:r>
                        <a:rPr lang="en-US" sz="1000">
                          <a:latin typeface="Calibri"/>
                          <a:ea typeface="Calibri"/>
                          <a:cs typeface="Calibri"/>
                          <a:sym typeface="Calibri"/>
                        </a:rPr>
                        <a:t>0.21</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F00"/>
                    </a:solidFill>
                  </a:tcPr>
                </a:tc>
                <a:tc>
                  <a:txBody>
                    <a:bodyPr/>
                    <a:lstStyle/>
                    <a:p>
                      <a:pPr indent="0" lvl="0" marL="0" rtl="0" algn="just">
                        <a:spcBef>
                          <a:spcPts val="0"/>
                        </a:spcBef>
                        <a:spcAft>
                          <a:spcPts val="0"/>
                        </a:spcAft>
                        <a:buNone/>
                      </a:pPr>
                      <a:r>
                        <a:rPr lang="en-US" sz="1000">
                          <a:latin typeface="Calibri"/>
                          <a:ea typeface="Calibri"/>
                          <a:cs typeface="Calibri"/>
                          <a:sym typeface="Calibri"/>
                        </a:rPr>
                        <a:t>Word Count</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F00"/>
                    </a:solidFill>
                  </a:tcPr>
                </a:tc>
              </a:tr>
              <a:tr h="289700">
                <a:tc>
                  <a:txBody>
                    <a:bodyPr/>
                    <a:lstStyle/>
                    <a:p>
                      <a:pPr indent="0" lvl="0" marL="0" rtl="0" algn="just">
                        <a:lnSpc>
                          <a:spcPct val="115000"/>
                        </a:lnSpc>
                        <a:spcBef>
                          <a:spcPts val="0"/>
                        </a:spcBef>
                        <a:spcAft>
                          <a:spcPts val="0"/>
                        </a:spcAft>
                        <a:buNone/>
                      </a:pPr>
                      <a:r>
                        <a:rPr lang="en-US" sz="1000">
                          <a:latin typeface="Calibri"/>
                          <a:ea typeface="Calibri"/>
                          <a:cs typeface="Calibri"/>
                          <a:sym typeface="Calibri"/>
                        </a:rPr>
                        <a:t>0.18</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F00"/>
                    </a:solidFill>
                  </a:tcPr>
                </a:tc>
                <a:tc>
                  <a:txBody>
                    <a:bodyPr/>
                    <a:lstStyle/>
                    <a:p>
                      <a:pPr indent="0" lvl="0" marL="0" rtl="0" algn="just">
                        <a:spcBef>
                          <a:spcPts val="0"/>
                        </a:spcBef>
                        <a:spcAft>
                          <a:spcPts val="0"/>
                        </a:spcAft>
                        <a:buNone/>
                      </a:pPr>
                      <a:r>
                        <a:rPr lang="en-US" sz="1000">
                          <a:latin typeface="Calibri"/>
                          <a:ea typeface="Calibri"/>
                          <a:cs typeface="Calibri"/>
                          <a:sym typeface="Calibri"/>
                        </a:rPr>
                        <a:t>Sentence Count</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F00"/>
                    </a:solidFill>
                  </a:tcPr>
                </a:tc>
              </a:tr>
              <a:tr h="289700">
                <a:tc>
                  <a:txBody>
                    <a:bodyPr/>
                    <a:lstStyle/>
                    <a:p>
                      <a:pPr indent="0" lvl="0" marL="0" rtl="0" algn="just">
                        <a:lnSpc>
                          <a:spcPct val="115000"/>
                        </a:lnSpc>
                        <a:spcBef>
                          <a:spcPts val="0"/>
                        </a:spcBef>
                        <a:spcAft>
                          <a:spcPts val="0"/>
                        </a:spcAft>
                        <a:buNone/>
                      </a:pPr>
                      <a:r>
                        <a:rPr lang="en-US" sz="1000">
                          <a:latin typeface="Calibri"/>
                          <a:ea typeface="Calibri"/>
                          <a:cs typeface="Calibri"/>
                          <a:sym typeface="Calibri"/>
                        </a:rPr>
                        <a:t>0.079</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c>
                  <a:txBody>
                    <a:bodyPr/>
                    <a:lstStyle/>
                    <a:p>
                      <a:pPr indent="0" lvl="0" marL="0" rtl="0" algn="just">
                        <a:spcBef>
                          <a:spcPts val="0"/>
                        </a:spcBef>
                        <a:spcAft>
                          <a:spcPts val="0"/>
                        </a:spcAft>
                        <a:buNone/>
                      </a:pPr>
                      <a:r>
                        <a:rPr lang="en-US" sz="1000">
                          <a:latin typeface="Calibri"/>
                          <a:ea typeface="Calibri"/>
                          <a:cs typeface="Calibri"/>
                          <a:sym typeface="Calibri"/>
                        </a:rPr>
                        <a:t>Kincaid</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r>
              <a:tr h="289700">
                <a:tc>
                  <a:txBody>
                    <a:bodyPr/>
                    <a:lstStyle/>
                    <a:p>
                      <a:pPr indent="0" lvl="0" marL="0" rtl="0" algn="just">
                        <a:lnSpc>
                          <a:spcPct val="115000"/>
                        </a:lnSpc>
                        <a:spcBef>
                          <a:spcPts val="0"/>
                        </a:spcBef>
                        <a:spcAft>
                          <a:spcPts val="0"/>
                        </a:spcAft>
                        <a:buNone/>
                      </a:pPr>
                      <a:r>
                        <a:rPr lang="en-US" sz="1000">
                          <a:latin typeface="Calibri"/>
                          <a:ea typeface="Calibri"/>
                          <a:cs typeface="Calibri"/>
                          <a:sym typeface="Calibri"/>
                        </a:rPr>
                        <a:t>0.064</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c>
                  <a:txBody>
                    <a:bodyPr/>
                    <a:lstStyle/>
                    <a:p>
                      <a:pPr indent="0" lvl="0" marL="0" rtl="0" algn="just">
                        <a:spcBef>
                          <a:spcPts val="0"/>
                        </a:spcBef>
                        <a:spcAft>
                          <a:spcPts val="0"/>
                        </a:spcAft>
                        <a:buNone/>
                      </a:pPr>
                      <a:r>
                        <a:rPr lang="en-US" sz="1000">
                          <a:latin typeface="Calibri"/>
                          <a:ea typeface="Calibri"/>
                          <a:cs typeface="Calibri"/>
                          <a:sym typeface="Calibri"/>
                        </a:rPr>
                        <a:t>ARI</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r>
              <a:tr h="289700">
                <a:tc>
                  <a:txBody>
                    <a:bodyPr/>
                    <a:lstStyle/>
                    <a:p>
                      <a:pPr indent="0" lvl="0" marL="0" rtl="0" algn="just">
                        <a:lnSpc>
                          <a:spcPct val="115000"/>
                        </a:lnSpc>
                        <a:spcBef>
                          <a:spcPts val="0"/>
                        </a:spcBef>
                        <a:spcAft>
                          <a:spcPts val="0"/>
                        </a:spcAft>
                        <a:buNone/>
                      </a:pPr>
                      <a:r>
                        <a:rPr lang="en-US" sz="1000">
                          <a:latin typeface="Calibri"/>
                          <a:ea typeface="Calibri"/>
                          <a:cs typeface="Calibri"/>
                          <a:sym typeface="Calibri"/>
                        </a:rPr>
                        <a:t>0.00044</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c>
                  <a:txBody>
                    <a:bodyPr/>
                    <a:lstStyle/>
                    <a:p>
                      <a:pPr indent="0" lvl="0" marL="0" rtl="0" algn="just">
                        <a:spcBef>
                          <a:spcPts val="0"/>
                        </a:spcBef>
                        <a:spcAft>
                          <a:spcPts val="0"/>
                        </a:spcAft>
                        <a:buNone/>
                      </a:pPr>
                      <a:r>
                        <a:rPr lang="en-US" sz="1000">
                          <a:latin typeface="Calibri"/>
                          <a:ea typeface="Calibri"/>
                          <a:cs typeface="Calibri"/>
                          <a:sym typeface="Calibri"/>
                        </a:rPr>
                        <a:t>Coleman.Liau</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r>
              <a:tr h="289700">
                <a:tc>
                  <a:txBody>
                    <a:bodyPr/>
                    <a:lstStyle/>
                    <a:p>
                      <a:pPr indent="0" lvl="0" marL="0" rtl="0" algn="just">
                        <a:lnSpc>
                          <a:spcPct val="115000"/>
                        </a:lnSpc>
                        <a:spcBef>
                          <a:spcPts val="0"/>
                        </a:spcBef>
                        <a:spcAft>
                          <a:spcPts val="0"/>
                        </a:spcAft>
                        <a:buNone/>
                      </a:pPr>
                      <a:r>
                        <a:rPr lang="en-US" sz="1000">
                          <a:latin typeface="Calibri"/>
                          <a:ea typeface="Calibri"/>
                          <a:cs typeface="Calibri"/>
                          <a:sym typeface="Calibri"/>
                        </a:rPr>
                        <a:t>0.084</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c>
                  <a:txBody>
                    <a:bodyPr/>
                    <a:lstStyle/>
                    <a:p>
                      <a:pPr indent="0" lvl="0" marL="0" rtl="0" algn="just">
                        <a:spcBef>
                          <a:spcPts val="0"/>
                        </a:spcBef>
                        <a:spcAft>
                          <a:spcPts val="0"/>
                        </a:spcAft>
                        <a:buNone/>
                      </a:pPr>
                      <a:r>
                        <a:rPr lang="en-US" sz="1000">
                          <a:latin typeface="Calibri"/>
                          <a:ea typeface="Calibri"/>
                          <a:cs typeface="Calibri"/>
                          <a:sym typeface="Calibri"/>
                        </a:rPr>
                        <a:t>FleschReadingEase</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r>
              <a:tr h="289700">
                <a:tc>
                  <a:txBody>
                    <a:bodyPr/>
                    <a:lstStyle/>
                    <a:p>
                      <a:pPr indent="0" lvl="0" marL="0" rtl="0" algn="just">
                        <a:lnSpc>
                          <a:spcPct val="115000"/>
                        </a:lnSpc>
                        <a:spcBef>
                          <a:spcPts val="0"/>
                        </a:spcBef>
                        <a:spcAft>
                          <a:spcPts val="0"/>
                        </a:spcAft>
                        <a:buNone/>
                      </a:pPr>
                      <a:r>
                        <a:rPr lang="en-US" sz="1000">
                          <a:latin typeface="Calibri"/>
                          <a:ea typeface="Calibri"/>
                          <a:cs typeface="Calibri"/>
                          <a:sym typeface="Calibri"/>
                        </a:rPr>
                        <a:t>0.077</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chemeClr val="accent6"/>
                    </a:solidFill>
                  </a:tcPr>
                </a:tc>
                <a:tc>
                  <a:txBody>
                    <a:bodyPr/>
                    <a:lstStyle/>
                    <a:p>
                      <a:pPr indent="0" lvl="0" marL="0" rtl="0" algn="just">
                        <a:spcBef>
                          <a:spcPts val="0"/>
                        </a:spcBef>
                        <a:spcAft>
                          <a:spcPts val="0"/>
                        </a:spcAft>
                        <a:buNone/>
                      </a:pPr>
                      <a:r>
                        <a:rPr lang="en-US" sz="1000">
                          <a:latin typeface="Calibri"/>
                          <a:ea typeface="Calibri"/>
                          <a:cs typeface="Calibri"/>
                          <a:sym typeface="Calibri"/>
                        </a:rPr>
                        <a:t>GunningFogIndex</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chemeClr val="accent6"/>
                    </a:solidFill>
                  </a:tcPr>
                </a:tc>
              </a:tr>
              <a:tr h="289700">
                <a:tc>
                  <a:txBody>
                    <a:bodyPr/>
                    <a:lstStyle/>
                    <a:p>
                      <a:pPr indent="0" lvl="0" marL="0" rtl="0" algn="just">
                        <a:lnSpc>
                          <a:spcPct val="115000"/>
                        </a:lnSpc>
                        <a:spcBef>
                          <a:spcPts val="0"/>
                        </a:spcBef>
                        <a:spcAft>
                          <a:spcPts val="0"/>
                        </a:spcAft>
                        <a:buNone/>
                      </a:pPr>
                      <a:r>
                        <a:rPr lang="en-US" sz="1000">
                          <a:latin typeface="Calibri"/>
                          <a:ea typeface="Calibri"/>
                          <a:cs typeface="Calibri"/>
                          <a:sym typeface="Calibri"/>
                        </a:rPr>
                        <a:t>0.08</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c>
                  <a:txBody>
                    <a:bodyPr/>
                    <a:lstStyle/>
                    <a:p>
                      <a:pPr indent="0" lvl="0" marL="0" rtl="0" algn="just">
                        <a:spcBef>
                          <a:spcPts val="0"/>
                        </a:spcBef>
                        <a:spcAft>
                          <a:spcPts val="0"/>
                        </a:spcAft>
                        <a:buNone/>
                      </a:pPr>
                      <a:r>
                        <a:rPr lang="en-US" sz="1000">
                          <a:latin typeface="Calibri"/>
                          <a:ea typeface="Calibri"/>
                          <a:cs typeface="Calibri"/>
                          <a:sym typeface="Calibri"/>
                        </a:rPr>
                        <a:t>LIX</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r>
              <a:tr h="289700">
                <a:tc>
                  <a:txBody>
                    <a:bodyPr/>
                    <a:lstStyle/>
                    <a:p>
                      <a:pPr indent="0" lvl="0" marL="0" rtl="0" algn="just">
                        <a:lnSpc>
                          <a:spcPct val="115000"/>
                        </a:lnSpc>
                        <a:spcBef>
                          <a:spcPts val="0"/>
                        </a:spcBef>
                        <a:spcAft>
                          <a:spcPts val="0"/>
                        </a:spcAft>
                        <a:buNone/>
                      </a:pPr>
                      <a:r>
                        <a:rPr lang="en-US" sz="1000">
                          <a:latin typeface="Calibri"/>
                          <a:ea typeface="Calibri"/>
                          <a:cs typeface="Calibri"/>
                          <a:sym typeface="Calibri"/>
                        </a:rPr>
                        <a:t>0.1</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F00"/>
                    </a:solidFill>
                  </a:tcPr>
                </a:tc>
                <a:tc>
                  <a:txBody>
                    <a:bodyPr/>
                    <a:lstStyle/>
                    <a:p>
                      <a:pPr indent="0" lvl="0" marL="0" rtl="0" algn="just">
                        <a:spcBef>
                          <a:spcPts val="0"/>
                        </a:spcBef>
                        <a:spcAft>
                          <a:spcPts val="0"/>
                        </a:spcAft>
                        <a:buNone/>
                      </a:pPr>
                      <a:r>
                        <a:rPr lang="en-US" sz="1000">
                          <a:latin typeface="Calibri"/>
                          <a:ea typeface="Calibri"/>
                          <a:cs typeface="Calibri"/>
                          <a:sym typeface="Calibri"/>
                        </a:rPr>
                        <a:t>SMOGIndex</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F00"/>
                    </a:solidFill>
                  </a:tcPr>
                </a:tc>
              </a:tr>
              <a:tr h="289700">
                <a:tc>
                  <a:txBody>
                    <a:bodyPr/>
                    <a:lstStyle/>
                    <a:p>
                      <a:pPr indent="0" lvl="0" marL="0" rtl="0" algn="just">
                        <a:lnSpc>
                          <a:spcPct val="115000"/>
                        </a:lnSpc>
                        <a:spcBef>
                          <a:spcPts val="0"/>
                        </a:spcBef>
                        <a:spcAft>
                          <a:spcPts val="0"/>
                        </a:spcAft>
                        <a:buNone/>
                      </a:pPr>
                      <a:r>
                        <a:rPr lang="en-US" sz="1000">
                          <a:latin typeface="Calibri"/>
                          <a:ea typeface="Calibri"/>
                          <a:cs typeface="Calibri"/>
                          <a:sym typeface="Calibri"/>
                        </a:rPr>
                        <a:t>0.077</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c>
                  <a:txBody>
                    <a:bodyPr/>
                    <a:lstStyle/>
                    <a:p>
                      <a:pPr indent="0" lvl="0" marL="0" rtl="0" algn="just">
                        <a:spcBef>
                          <a:spcPts val="0"/>
                        </a:spcBef>
                        <a:spcAft>
                          <a:spcPts val="0"/>
                        </a:spcAft>
                        <a:buNone/>
                      </a:pPr>
                      <a:r>
                        <a:rPr lang="en-US" sz="1000">
                          <a:latin typeface="Calibri"/>
                          <a:ea typeface="Calibri"/>
                          <a:cs typeface="Calibri"/>
                          <a:sym typeface="Calibri"/>
                        </a:rPr>
                        <a:t>RIX</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r>
              <a:tr h="289700">
                <a:tc>
                  <a:txBody>
                    <a:bodyPr/>
                    <a:lstStyle/>
                    <a:p>
                      <a:pPr indent="0" lvl="0" marL="0" rtl="0" algn="just">
                        <a:lnSpc>
                          <a:spcPct val="115000"/>
                        </a:lnSpc>
                        <a:spcBef>
                          <a:spcPts val="0"/>
                        </a:spcBef>
                        <a:spcAft>
                          <a:spcPts val="0"/>
                        </a:spcAft>
                        <a:buNone/>
                      </a:pPr>
                      <a:r>
                        <a:rPr lang="en-US" sz="1000">
                          <a:latin typeface="Calibri"/>
                          <a:ea typeface="Calibri"/>
                          <a:cs typeface="Calibri"/>
                          <a:sym typeface="Calibri"/>
                        </a:rPr>
                        <a:t>0.08</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c>
                  <a:txBody>
                    <a:bodyPr/>
                    <a:lstStyle/>
                    <a:p>
                      <a:pPr indent="0" lvl="0" marL="0" rtl="0" algn="just">
                        <a:spcBef>
                          <a:spcPts val="0"/>
                        </a:spcBef>
                        <a:spcAft>
                          <a:spcPts val="0"/>
                        </a:spcAft>
                        <a:buNone/>
                      </a:pPr>
                      <a:r>
                        <a:rPr lang="en-US" sz="1000">
                          <a:latin typeface="Calibri"/>
                          <a:ea typeface="Calibri"/>
                          <a:cs typeface="Calibri"/>
                          <a:sym typeface="Calibri"/>
                        </a:rPr>
                        <a:t>DaleChallIndex</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r>
              <a:tr h="289700">
                <a:tc>
                  <a:txBody>
                    <a:bodyPr/>
                    <a:lstStyle/>
                    <a:p>
                      <a:pPr indent="0" lvl="0" marL="0" rtl="0" algn="just">
                        <a:lnSpc>
                          <a:spcPct val="115000"/>
                        </a:lnSpc>
                        <a:spcBef>
                          <a:spcPts val="0"/>
                        </a:spcBef>
                        <a:spcAft>
                          <a:spcPts val="0"/>
                        </a:spcAft>
                        <a:buNone/>
                      </a:pPr>
                      <a:r>
                        <a:rPr lang="en-US" sz="1000">
                          <a:latin typeface="Calibri"/>
                          <a:ea typeface="Calibri"/>
                          <a:cs typeface="Calibri"/>
                          <a:sym typeface="Calibri"/>
                        </a:rPr>
                        <a:t>0.075</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c>
                  <a:txBody>
                    <a:bodyPr/>
                    <a:lstStyle/>
                    <a:p>
                      <a:pPr indent="0" lvl="0" marL="0" rtl="0" algn="just">
                        <a:spcBef>
                          <a:spcPts val="0"/>
                        </a:spcBef>
                        <a:spcAft>
                          <a:spcPts val="0"/>
                        </a:spcAft>
                        <a:buNone/>
                      </a:pPr>
                      <a:r>
                        <a:rPr lang="en-US" sz="1000">
                          <a:latin typeface="Calibri"/>
                          <a:ea typeface="Calibri"/>
                          <a:cs typeface="Calibri"/>
                          <a:sym typeface="Calibri"/>
                        </a:rPr>
                        <a:t>Words Per Sentence</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r>
              <a:tr h="289700">
                <a:tc>
                  <a:txBody>
                    <a:bodyPr/>
                    <a:lstStyle/>
                    <a:p>
                      <a:pPr indent="0" lvl="0" marL="0" rtl="0" algn="just">
                        <a:lnSpc>
                          <a:spcPct val="115000"/>
                        </a:lnSpc>
                        <a:spcBef>
                          <a:spcPts val="0"/>
                        </a:spcBef>
                        <a:spcAft>
                          <a:spcPts val="0"/>
                        </a:spcAft>
                        <a:buNone/>
                      </a:pPr>
                      <a:r>
                        <a:rPr lang="en-US" sz="1000">
                          <a:latin typeface="Calibri"/>
                          <a:ea typeface="Calibri"/>
                          <a:cs typeface="Calibri"/>
                          <a:sym typeface="Calibri"/>
                        </a:rPr>
                        <a:t>0.036</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c>
                  <a:txBody>
                    <a:bodyPr/>
                    <a:lstStyle/>
                    <a:p>
                      <a:pPr indent="0" lvl="0" marL="0" rtl="0" algn="just">
                        <a:spcBef>
                          <a:spcPts val="0"/>
                        </a:spcBef>
                        <a:spcAft>
                          <a:spcPts val="0"/>
                        </a:spcAft>
                        <a:buNone/>
                      </a:pPr>
                      <a:r>
                        <a:rPr lang="en-US" sz="1000">
                          <a:latin typeface="Calibri"/>
                          <a:ea typeface="Calibri"/>
                          <a:cs typeface="Calibri"/>
                          <a:sym typeface="Calibri"/>
                        </a:rPr>
                        <a:t>Sentences per Parahraph</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r>
              <a:tr h="289700">
                <a:tc>
                  <a:txBody>
                    <a:bodyPr/>
                    <a:lstStyle/>
                    <a:p>
                      <a:pPr indent="0" lvl="0" marL="0" rtl="0" algn="just">
                        <a:lnSpc>
                          <a:spcPct val="115000"/>
                        </a:lnSpc>
                        <a:spcBef>
                          <a:spcPts val="0"/>
                        </a:spcBef>
                        <a:spcAft>
                          <a:spcPts val="0"/>
                        </a:spcAft>
                        <a:buNone/>
                      </a:pPr>
                      <a:r>
                        <a:rPr lang="en-US" sz="1000">
                          <a:latin typeface="Calibri"/>
                          <a:ea typeface="Calibri"/>
                          <a:cs typeface="Calibri"/>
                          <a:sym typeface="Calibri"/>
                        </a:rPr>
                        <a:t>0.26</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F00"/>
                    </a:solidFill>
                  </a:tcPr>
                </a:tc>
                <a:tc>
                  <a:txBody>
                    <a:bodyPr/>
                    <a:lstStyle/>
                    <a:p>
                      <a:pPr indent="0" lvl="0" marL="0" rtl="0" algn="just">
                        <a:spcBef>
                          <a:spcPts val="0"/>
                        </a:spcBef>
                        <a:spcAft>
                          <a:spcPts val="0"/>
                        </a:spcAft>
                        <a:buNone/>
                      </a:pPr>
                      <a:r>
                        <a:rPr lang="en-US" sz="1000">
                          <a:latin typeface="Calibri"/>
                          <a:ea typeface="Calibri"/>
                          <a:cs typeface="Calibri"/>
                          <a:sym typeface="Calibri"/>
                        </a:rPr>
                        <a:t>Type Token Ratio</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F00"/>
                    </a:solidFill>
                  </a:tcPr>
                </a:tc>
              </a:tr>
              <a:tr h="289700">
                <a:tc>
                  <a:txBody>
                    <a:bodyPr/>
                    <a:lstStyle/>
                    <a:p>
                      <a:pPr indent="0" lvl="0" marL="0" rtl="0" algn="just">
                        <a:lnSpc>
                          <a:spcPct val="115000"/>
                        </a:lnSpc>
                        <a:spcBef>
                          <a:spcPts val="0"/>
                        </a:spcBef>
                        <a:spcAft>
                          <a:spcPts val="0"/>
                        </a:spcAft>
                        <a:buNone/>
                      </a:pPr>
                      <a:r>
                        <a:rPr lang="en-US" sz="1000">
                          <a:latin typeface="Calibri"/>
                          <a:ea typeface="Calibri"/>
                          <a:cs typeface="Calibri"/>
                          <a:sym typeface="Calibri"/>
                        </a:rPr>
                        <a:t>0.022</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c>
                  <a:txBody>
                    <a:bodyPr/>
                    <a:lstStyle/>
                    <a:p>
                      <a:pPr indent="0" lvl="0" marL="0" rtl="0" algn="just">
                        <a:spcBef>
                          <a:spcPts val="0"/>
                        </a:spcBef>
                        <a:spcAft>
                          <a:spcPts val="0"/>
                        </a:spcAft>
                        <a:buNone/>
                      </a:pPr>
                      <a:r>
                        <a:rPr lang="en-US" sz="1000">
                          <a:latin typeface="Calibri"/>
                          <a:ea typeface="Calibri"/>
                          <a:cs typeface="Calibri"/>
                          <a:sym typeface="Calibri"/>
                        </a:rPr>
                        <a:t>paragraphs</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r>
              <a:tr h="289700">
                <a:tc>
                  <a:txBody>
                    <a:bodyPr/>
                    <a:lstStyle/>
                    <a:p>
                      <a:pPr indent="0" lvl="0" marL="0" rtl="0" algn="just">
                        <a:lnSpc>
                          <a:spcPct val="115000"/>
                        </a:lnSpc>
                        <a:spcBef>
                          <a:spcPts val="0"/>
                        </a:spcBef>
                        <a:spcAft>
                          <a:spcPts val="0"/>
                        </a:spcAft>
                        <a:buNone/>
                      </a:pPr>
                      <a:r>
                        <a:rPr lang="en-US" sz="1000">
                          <a:latin typeface="Calibri"/>
                          <a:ea typeface="Calibri"/>
                          <a:cs typeface="Calibri"/>
                          <a:sym typeface="Calibri"/>
                        </a:rPr>
                        <a:t>0.2</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F00"/>
                    </a:solidFill>
                  </a:tcPr>
                </a:tc>
                <a:tc>
                  <a:txBody>
                    <a:bodyPr/>
                    <a:lstStyle/>
                    <a:p>
                      <a:pPr indent="0" lvl="0" marL="0" rtl="0" algn="just">
                        <a:spcBef>
                          <a:spcPts val="0"/>
                        </a:spcBef>
                        <a:spcAft>
                          <a:spcPts val="0"/>
                        </a:spcAft>
                        <a:buNone/>
                      </a:pPr>
                      <a:r>
                        <a:rPr lang="en-US" sz="1000">
                          <a:latin typeface="Calibri"/>
                          <a:ea typeface="Calibri"/>
                          <a:cs typeface="Calibri"/>
                          <a:sym typeface="Calibri"/>
                        </a:rPr>
                        <a:t>Long Words</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F00"/>
                    </a:solidFill>
                  </a:tcPr>
                </a:tc>
              </a:tr>
              <a:tr h="284675">
                <a:tc>
                  <a:txBody>
                    <a:bodyPr/>
                    <a:lstStyle/>
                    <a:p>
                      <a:pPr indent="0" lvl="0" marL="0" rtl="0" algn="just">
                        <a:lnSpc>
                          <a:spcPct val="115000"/>
                        </a:lnSpc>
                        <a:spcBef>
                          <a:spcPts val="0"/>
                        </a:spcBef>
                        <a:spcAft>
                          <a:spcPts val="0"/>
                        </a:spcAft>
                        <a:buNone/>
                      </a:pPr>
                      <a:r>
                        <a:rPr lang="en-US" sz="1000">
                          <a:latin typeface="Calibri"/>
                          <a:ea typeface="Calibri"/>
                          <a:cs typeface="Calibri"/>
                          <a:sym typeface="Calibri"/>
                        </a:rPr>
                        <a:t>0.16</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F00"/>
                    </a:solidFill>
                  </a:tcPr>
                </a:tc>
                <a:tc>
                  <a:txBody>
                    <a:bodyPr/>
                    <a:lstStyle/>
                    <a:p>
                      <a:pPr indent="0" lvl="0" marL="0" rtl="0" algn="just">
                        <a:spcBef>
                          <a:spcPts val="0"/>
                        </a:spcBef>
                        <a:spcAft>
                          <a:spcPts val="0"/>
                        </a:spcAft>
                        <a:buNone/>
                      </a:pPr>
                      <a:r>
                        <a:rPr lang="en-US" sz="1000">
                          <a:latin typeface="Calibri"/>
                          <a:ea typeface="Calibri"/>
                          <a:cs typeface="Calibri"/>
                          <a:sym typeface="Calibri"/>
                        </a:rPr>
                        <a:t>Complex Words</a:t>
                      </a:r>
                      <a:endParaRPr sz="10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F00"/>
                    </a:solidFill>
                  </a:tcPr>
                </a:tc>
              </a:tr>
            </a:tbl>
          </a:graphicData>
        </a:graphic>
      </p:graphicFrame>
      <p:graphicFrame>
        <p:nvGraphicFramePr>
          <p:cNvPr id="184" name="Google Shape;184;p26"/>
          <p:cNvGraphicFramePr/>
          <p:nvPr/>
        </p:nvGraphicFramePr>
        <p:xfrm>
          <a:off x="4543425" y="857500"/>
          <a:ext cx="3000000" cy="3000000"/>
        </p:xfrm>
        <a:graphic>
          <a:graphicData uri="http://schemas.openxmlformats.org/drawingml/2006/table">
            <a:tbl>
              <a:tblPr>
                <a:noFill/>
                <a:tableStyleId>{5213CFF0-7306-45F1-8EBF-646AC21E79F7}</a:tableStyleId>
              </a:tblPr>
              <a:tblGrid>
                <a:gridCol w="847725"/>
                <a:gridCol w="2257425"/>
              </a:tblGrid>
              <a:tr h="286900">
                <a:tc>
                  <a:txBody>
                    <a:bodyPr/>
                    <a:lstStyle/>
                    <a:p>
                      <a:pPr indent="0" lvl="0" marL="0" rtl="0" algn="l">
                        <a:spcBef>
                          <a:spcPts val="0"/>
                        </a:spcBef>
                        <a:spcAft>
                          <a:spcPts val="0"/>
                        </a:spcAft>
                        <a:buNone/>
                      </a:pPr>
                      <a:r>
                        <a:rPr b="1" lang="en-US" sz="1200">
                          <a:solidFill>
                            <a:srgbClr val="FFFFFF"/>
                          </a:solidFill>
                          <a:latin typeface="Calibri"/>
                          <a:ea typeface="Calibri"/>
                          <a:cs typeface="Calibri"/>
                          <a:sym typeface="Calibri"/>
                        </a:rPr>
                        <a:t>R Squared</a:t>
                      </a:r>
                      <a:endParaRPr b="1" sz="1200">
                        <a:solidFill>
                          <a:srgbClr val="FFFFFF"/>
                        </a:solidFill>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B cap="flat" cmpd="sng" w="19050">
                      <a:solidFill>
                        <a:srgbClr val="FFFFFF"/>
                      </a:solidFill>
                      <a:prstDash val="solid"/>
                      <a:round/>
                      <a:headEnd len="sm" w="sm" type="none"/>
                      <a:tailEnd len="sm" w="sm" type="none"/>
                    </a:lnB>
                    <a:solidFill>
                      <a:srgbClr val="4472C4"/>
                    </a:solidFill>
                  </a:tcPr>
                </a:tc>
                <a:tc>
                  <a:txBody>
                    <a:bodyPr/>
                    <a:lstStyle/>
                    <a:p>
                      <a:pPr indent="0" lvl="0" marL="0" rtl="0" algn="l">
                        <a:spcBef>
                          <a:spcPts val="0"/>
                        </a:spcBef>
                        <a:spcAft>
                          <a:spcPts val="0"/>
                        </a:spcAft>
                        <a:buNone/>
                      </a:pPr>
                      <a:r>
                        <a:rPr b="1" lang="en-US" sz="1200">
                          <a:solidFill>
                            <a:srgbClr val="FFFFFF"/>
                          </a:solidFill>
                          <a:latin typeface="Calibri"/>
                          <a:ea typeface="Calibri"/>
                          <a:cs typeface="Calibri"/>
                          <a:sym typeface="Calibri"/>
                        </a:rPr>
                        <a:t>Feature</a:t>
                      </a:r>
                      <a:endParaRPr b="1" sz="1200">
                        <a:solidFill>
                          <a:srgbClr val="FFFFFF"/>
                        </a:solidFill>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B cap="flat" cmpd="sng" w="19050">
                      <a:solidFill>
                        <a:srgbClr val="FFFFFF"/>
                      </a:solidFill>
                      <a:prstDash val="solid"/>
                      <a:round/>
                      <a:headEnd len="sm" w="sm" type="none"/>
                      <a:tailEnd len="sm" w="sm" type="none"/>
                    </a:lnB>
                    <a:solidFill>
                      <a:srgbClr val="4472C4"/>
                    </a:solidFill>
                  </a:tcPr>
                </a:tc>
              </a:tr>
              <a:tr h="31597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0.0012</a:t>
                      </a:r>
                      <a:endParaRPr sz="12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US" sz="1200">
                          <a:latin typeface="Calibri"/>
                          <a:ea typeface="Calibri"/>
                          <a:cs typeface="Calibri"/>
                          <a:sym typeface="Calibri"/>
                        </a:rPr>
                        <a:t>Grade Level</a:t>
                      </a:r>
                      <a:endParaRPr sz="12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190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r>
              <a:tr h="31597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0.026</a:t>
                      </a:r>
                      <a:endParaRPr sz="12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c>
                  <a:txBody>
                    <a:bodyPr/>
                    <a:lstStyle/>
                    <a:p>
                      <a:pPr indent="0" lvl="0" marL="0" rtl="0" algn="l">
                        <a:spcBef>
                          <a:spcPts val="0"/>
                        </a:spcBef>
                        <a:spcAft>
                          <a:spcPts val="0"/>
                        </a:spcAft>
                        <a:buNone/>
                      </a:pPr>
                      <a:r>
                        <a:rPr lang="en-US" sz="1200">
                          <a:latin typeface="Calibri"/>
                          <a:ea typeface="Calibri"/>
                          <a:cs typeface="Calibri"/>
                          <a:sym typeface="Calibri"/>
                        </a:rPr>
                        <a:t>Institution ID</a:t>
                      </a:r>
                      <a:endParaRPr sz="12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r>
              <a:tr h="31597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0.058</a:t>
                      </a:r>
                      <a:endParaRPr sz="12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c>
                  <a:txBody>
                    <a:bodyPr/>
                    <a:lstStyle/>
                    <a:p>
                      <a:pPr indent="0" lvl="0" marL="0" rtl="0" algn="l">
                        <a:spcBef>
                          <a:spcPts val="0"/>
                        </a:spcBef>
                        <a:spcAft>
                          <a:spcPts val="0"/>
                        </a:spcAft>
                        <a:buNone/>
                      </a:pPr>
                      <a:r>
                        <a:rPr lang="en-US" sz="1200">
                          <a:latin typeface="Calibri"/>
                          <a:ea typeface="Calibri"/>
                          <a:cs typeface="Calibri"/>
                          <a:sym typeface="Calibri"/>
                        </a:rPr>
                        <a:t>Multiple Choice Score</a:t>
                      </a:r>
                      <a:endParaRPr sz="12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r>
              <a:tr h="31597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0.075</a:t>
                      </a:r>
                      <a:endParaRPr sz="12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US" sz="1200">
                          <a:latin typeface="Calibri"/>
                          <a:ea typeface="Calibri"/>
                          <a:cs typeface="Calibri"/>
                          <a:sym typeface="Calibri"/>
                        </a:rPr>
                        <a:t>Contrast Transition Matches</a:t>
                      </a:r>
                      <a:endParaRPr sz="12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r>
              <a:tr h="31597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0.056</a:t>
                      </a:r>
                      <a:endParaRPr sz="12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c>
                  <a:txBody>
                    <a:bodyPr/>
                    <a:lstStyle/>
                    <a:p>
                      <a:pPr indent="0" lvl="0" marL="0" rtl="0" algn="l">
                        <a:spcBef>
                          <a:spcPts val="0"/>
                        </a:spcBef>
                        <a:spcAft>
                          <a:spcPts val="0"/>
                        </a:spcAft>
                        <a:buNone/>
                      </a:pPr>
                      <a:r>
                        <a:rPr lang="en-US" sz="1200">
                          <a:latin typeface="Calibri"/>
                          <a:ea typeface="Calibri"/>
                          <a:cs typeface="Calibri"/>
                          <a:sym typeface="Calibri"/>
                        </a:rPr>
                        <a:t>Summary Transition Matches</a:t>
                      </a:r>
                      <a:endParaRPr sz="12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r>
              <a:tr h="31597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0.038</a:t>
                      </a:r>
                      <a:endParaRPr sz="12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US" sz="1200">
                          <a:latin typeface="Calibri"/>
                          <a:ea typeface="Calibri"/>
                          <a:cs typeface="Calibri"/>
                          <a:sym typeface="Calibri"/>
                        </a:rPr>
                        <a:t>Explanation Transition Martches</a:t>
                      </a:r>
                      <a:endParaRPr sz="12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r>
              <a:tr h="31597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0.1</a:t>
                      </a:r>
                      <a:endParaRPr sz="12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n-US" sz="1200">
                          <a:latin typeface="Calibri"/>
                          <a:ea typeface="Calibri"/>
                          <a:cs typeface="Calibri"/>
                          <a:sym typeface="Calibri"/>
                        </a:rPr>
                        <a:t>Total Transition Matches</a:t>
                      </a:r>
                      <a:endParaRPr sz="12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F00"/>
                    </a:solidFill>
                  </a:tcPr>
                </a:tc>
              </a:tr>
              <a:tr h="31597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0.078</a:t>
                      </a:r>
                      <a:endParaRPr sz="12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US" sz="1200">
                          <a:latin typeface="Calibri"/>
                          <a:ea typeface="Calibri"/>
                          <a:cs typeface="Calibri"/>
                          <a:sym typeface="Calibri"/>
                        </a:rPr>
                        <a:t>Passive Voice</a:t>
                      </a:r>
                      <a:endParaRPr sz="1200">
                        <a:latin typeface="Calibri"/>
                        <a:ea typeface="Calibri"/>
                        <a:cs typeface="Calibri"/>
                        <a:sym typeface="Calibri"/>
                      </a:endParaRPr>
                    </a:p>
                  </a:txBody>
                  <a:tcPr marT="9525" marB="91425" marR="9525" marL="9525" anchor="b">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415650" y="2240275"/>
            <a:ext cx="11360700" cy="1122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Helvetica Neue"/>
                <a:ea typeface="Helvetica Neue"/>
                <a:cs typeface="Helvetica Neue"/>
                <a:sym typeface="Helvetica Neue"/>
              </a:rPr>
              <a:t>Grading</a:t>
            </a:r>
            <a:r>
              <a:rPr lang="en-US">
                <a:latin typeface="Helvetica Neue"/>
                <a:ea typeface="Helvetica Neue"/>
                <a:cs typeface="Helvetica Neue"/>
                <a:sym typeface="Helvetica Neue"/>
              </a:rPr>
              <a:t> Model (ML)</a:t>
            </a:r>
            <a:endParaRPr>
              <a:latin typeface="Helvetica Neue"/>
              <a:ea typeface="Helvetica Neue"/>
              <a:cs typeface="Helvetica Neue"/>
              <a:sym typeface="Helvetica Neue"/>
            </a:endParaRPr>
          </a:p>
        </p:txBody>
      </p:sp>
      <p:graphicFrame>
        <p:nvGraphicFramePr>
          <p:cNvPr id="190" name="Google Shape;190;p27"/>
          <p:cNvGraphicFramePr/>
          <p:nvPr/>
        </p:nvGraphicFramePr>
        <p:xfrm>
          <a:off x="361609" y="3543289"/>
          <a:ext cx="3000000" cy="3000000"/>
        </p:xfrm>
        <a:graphic>
          <a:graphicData uri="http://schemas.openxmlformats.org/drawingml/2006/table">
            <a:tbl>
              <a:tblPr bandRow="1" firstRow="1">
                <a:noFill/>
                <a:tableStyleId>{DAE88702-9F0E-4E88-9D59-74349D0E9CFD}</a:tableStyleId>
              </a:tblPr>
              <a:tblGrid>
                <a:gridCol w="2379275"/>
                <a:gridCol w="3433975"/>
                <a:gridCol w="5655525"/>
              </a:tblGrid>
              <a:tr h="1422200">
                <a:tc>
                  <a:txBody>
                    <a:bodyPr/>
                    <a:lstStyle/>
                    <a:p>
                      <a:pPr indent="0" lvl="0" marL="0" marR="0" rtl="0" algn="l">
                        <a:spcBef>
                          <a:spcPts val="0"/>
                        </a:spcBef>
                        <a:spcAft>
                          <a:spcPts val="0"/>
                        </a:spcAft>
                        <a:buNone/>
                      </a:pPr>
                      <a:r>
                        <a:rPr b="1" lang="en-US" sz="1800">
                          <a:solidFill>
                            <a:srgbClr val="000000"/>
                          </a:solidFill>
                          <a:latin typeface="Helvetica Neue"/>
                          <a:ea typeface="Helvetica Neue"/>
                          <a:cs typeface="Helvetica Neue"/>
                          <a:sym typeface="Helvetica Neue"/>
                        </a:rPr>
                        <a:t>Grading Model</a:t>
                      </a:r>
                      <a:endParaRPr b="1" i="0" sz="1800">
                        <a:solidFill>
                          <a:srgbClr val="000000"/>
                        </a:solidFill>
                        <a:latin typeface="Helvetica Neue"/>
                        <a:ea typeface="Helvetica Neue"/>
                        <a:cs typeface="Helvetica Neue"/>
                        <a:sym typeface="Helvetica Neue"/>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b="1" lang="en-US" sz="1600">
                          <a:solidFill>
                            <a:srgbClr val="000000"/>
                          </a:solidFill>
                          <a:latin typeface="Helvetica Neue"/>
                          <a:ea typeface="Helvetica Neue"/>
                          <a:cs typeface="Helvetica Neue"/>
                          <a:sym typeface="Helvetica Neue"/>
                        </a:rPr>
                        <a:t>Automated grading models so teachers and students have more scoring options, increasing writing opportunities.</a:t>
                      </a:r>
                      <a:endParaRPr b="1" i="0" sz="1600">
                        <a:solidFill>
                          <a:srgbClr val="000000"/>
                        </a:solidFill>
                        <a:latin typeface="Helvetica Neue"/>
                        <a:ea typeface="Helvetica Neue"/>
                        <a:cs typeface="Helvetica Neue"/>
                        <a:sym typeface="Helvetica Neue"/>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ECAE6">
                        <a:alpha val="50280"/>
                      </a:srgbClr>
                    </a:solidFill>
                  </a:tcPr>
                </a:tc>
                <a:tc>
                  <a:txBody>
                    <a:bodyPr/>
                    <a:lstStyle/>
                    <a:p>
                      <a:pPr indent="-285750" lvl="0" marL="285750" marR="0" rtl="0" algn="l">
                        <a:spcBef>
                          <a:spcPts val="0"/>
                        </a:spcBef>
                        <a:spcAft>
                          <a:spcPts val="0"/>
                        </a:spcAft>
                        <a:buSzPts val="1200"/>
                        <a:buFont typeface="Helvetica Neue"/>
                        <a:buChar char="▪"/>
                      </a:pPr>
                      <a:r>
                        <a:rPr b="1" lang="en-US" sz="1200">
                          <a:solidFill>
                            <a:srgbClr val="000000"/>
                          </a:solidFill>
                          <a:latin typeface="Helvetica Neue"/>
                          <a:ea typeface="Helvetica Neue"/>
                          <a:cs typeface="Helvetica Neue"/>
                          <a:sym typeface="Helvetica Neue"/>
                        </a:rPr>
                        <a:t>Linear Regression &amp; Classification</a:t>
                      </a:r>
                      <a:endParaRPr b="1" sz="1200">
                        <a:solidFill>
                          <a:srgbClr val="000000"/>
                        </a:solidFill>
                        <a:latin typeface="Helvetica Neue"/>
                        <a:ea typeface="Helvetica Neue"/>
                        <a:cs typeface="Helvetica Neue"/>
                        <a:sym typeface="Helvetica Neue"/>
                      </a:endParaRPr>
                    </a:p>
                    <a:p>
                      <a:pPr indent="-285750" lvl="0" marL="285750" marR="0" rtl="0" algn="l">
                        <a:spcBef>
                          <a:spcPts val="0"/>
                        </a:spcBef>
                        <a:spcAft>
                          <a:spcPts val="0"/>
                        </a:spcAft>
                        <a:buSzPts val="1200"/>
                        <a:buFont typeface="Helvetica Neue"/>
                        <a:buChar char="▪"/>
                      </a:pPr>
                      <a:r>
                        <a:rPr b="1" lang="en-US" sz="1200">
                          <a:solidFill>
                            <a:srgbClr val="000000"/>
                          </a:solidFill>
                          <a:latin typeface="Helvetica Neue"/>
                          <a:ea typeface="Helvetica Neue"/>
                          <a:cs typeface="Helvetica Neue"/>
                          <a:sym typeface="Helvetica Neue"/>
                        </a:rPr>
                        <a:t>Random Forest Regression &amp; Classification</a:t>
                      </a:r>
                      <a:endParaRPr b="1" sz="1200">
                        <a:solidFill>
                          <a:srgbClr val="000000"/>
                        </a:solidFill>
                        <a:latin typeface="Helvetica Neue"/>
                        <a:ea typeface="Helvetica Neue"/>
                        <a:cs typeface="Helvetica Neue"/>
                        <a:sym typeface="Helvetica Neue"/>
                      </a:endParaRPr>
                    </a:p>
                    <a:p>
                      <a:pPr indent="-285750" lvl="0" marL="285750" marR="0" rtl="0" algn="l">
                        <a:spcBef>
                          <a:spcPts val="0"/>
                        </a:spcBef>
                        <a:spcAft>
                          <a:spcPts val="0"/>
                        </a:spcAft>
                        <a:buSzPts val="1200"/>
                        <a:buFont typeface="Helvetica Neue"/>
                        <a:buChar char="▪"/>
                      </a:pPr>
                      <a:r>
                        <a:rPr b="1" lang="en-US" sz="1200">
                          <a:solidFill>
                            <a:srgbClr val="000000"/>
                          </a:solidFill>
                          <a:latin typeface="Helvetica Neue"/>
                          <a:ea typeface="Helvetica Neue"/>
                          <a:cs typeface="Helvetica Neue"/>
                          <a:sym typeface="Helvetica Neue"/>
                        </a:rPr>
                        <a:t>Neural Network Model Regression</a:t>
                      </a:r>
                      <a:endParaRPr b="1" sz="1200">
                        <a:solidFill>
                          <a:srgbClr val="000000"/>
                        </a:solidFill>
                        <a:latin typeface="Helvetica Neue"/>
                        <a:ea typeface="Helvetica Neue"/>
                        <a:cs typeface="Helvetica Neue"/>
                        <a:sym typeface="Helvetica Neue"/>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ECAE6">
                        <a:alpha val="50280"/>
                      </a:srgbClr>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a:t>“Grade Bucketing” Approach </a:t>
            </a:r>
            <a:endParaRPr b="1"/>
          </a:p>
        </p:txBody>
      </p:sp>
      <p:grpSp>
        <p:nvGrpSpPr>
          <p:cNvPr id="196" name="Google Shape;196;p28"/>
          <p:cNvGrpSpPr/>
          <p:nvPr/>
        </p:nvGrpSpPr>
        <p:grpSpPr>
          <a:xfrm>
            <a:off x="7509568" y="1586327"/>
            <a:ext cx="4407490" cy="4643951"/>
            <a:chOff x="5632317" y="1189775"/>
            <a:chExt cx="3305700" cy="3483050"/>
          </a:xfrm>
        </p:grpSpPr>
        <p:sp>
          <p:nvSpPr>
            <p:cNvPr id="197" name="Google Shape;197;p28"/>
            <p:cNvSpPr/>
            <p:nvPr/>
          </p:nvSpPr>
          <p:spPr>
            <a:xfrm>
              <a:off x="5632317" y="1189775"/>
              <a:ext cx="3305700" cy="669000"/>
            </a:xfrm>
            <a:prstGeom prst="chevron">
              <a:avLst>
                <a:gd fmla="val 50000" name="adj"/>
              </a:avLst>
            </a:prstGeom>
            <a:solidFill>
              <a:srgbClr val="307BF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Display Predicted</a:t>
              </a:r>
              <a:endParaRPr sz="1900">
                <a:solidFill>
                  <a:srgbClr val="FFFFFF"/>
                </a:solidFill>
                <a:latin typeface="Roboto"/>
                <a:ea typeface="Roboto"/>
                <a:cs typeface="Roboto"/>
                <a:sym typeface="Roboto"/>
              </a:endParaRPr>
            </a:p>
            <a:p>
              <a:pPr indent="0" lvl="0" marL="0" rtl="0" algn="ctr">
                <a:spcBef>
                  <a:spcPts val="0"/>
                </a:spcBef>
                <a:spcAft>
                  <a:spcPts val="0"/>
                </a:spcAft>
                <a:buNone/>
              </a:pPr>
              <a:r>
                <a:rPr lang="en-US" sz="1900">
                  <a:solidFill>
                    <a:srgbClr val="FFFFFF"/>
                  </a:solidFill>
                  <a:latin typeface="Roboto"/>
                  <a:ea typeface="Roboto"/>
                  <a:cs typeface="Roboto"/>
                  <a:sym typeface="Roboto"/>
                </a:rPr>
                <a:t>Grade Bucket to Teacher</a:t>
              </a:r>
              <a:endParaRPr sz="1900">
                <a:solidFill>
                  <a:srgbClr val="FFFFFF"/>
                </a:solidFill>
                <a:latin typeface="Roboto"/>
                <a:ea typeface="Roboto"/>
                <a:cs typeface="Roboto"/>
                <a:sym typeface="Roboto"/>
              </a:endParaRPr>
            </a:p>
          </p:txBody>
        </p:sp>
        <p:sp>
          <p:nvSpPr>
            <p:cNvPr id="198" name="Google Shape;198;p28"/>
            <p:cNvSpPr txBox="1"/>
            <p:nvPr/>
          </p:nvSpPr>
          <p:spPr>
            <a:xfrm>
              <a:off x="6167063"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chemeClr val="dk2"/>
                  </a:solidFill>
                </a:rPr>
                <a:t>Display predicted “grade bucket” to teacher </a:t>
              </a:r>
              <a:r>
                <a:rPr lang="en-US" sz="1900">
                  <a:solidFill>
                    <a:schemeClr val="dk2"/>
                  </a:solidFill>
                </a:rPr>
                <a:t>- this provides a suggestion to the teacher, but allows for more flexibility for teacher discretion</a:t>
              </a:r>
              <a:endParaRPr sz="1900">
                <a:solidFill>
                  <a:schemeClr val="dk2"/>
                </a:solidFill>
              </a:endParaRPr>
            </a:p>
            <a:p>
              <a:pPr indent="0" lvl="0" marL="0" rtl="0" algn="l">
                <a:lnSpc>
                  <a:spcPct val="115000"/>
                </a:lnSpc>
                <a:spcBef>
                  <a:spcPts val="2100"/>
                </a:spcBef>
                <a:spcAft>
                  <a:spcPts val="0"/>
                </a:spcAft>
                <a:buNone/>
              </a:pPr>
              <a:r>
                <a:t/>
              </a:r>
              <a:endParaRPr sz="1600">
                <a:latin typeface="Roboto"/>
                <a:ea typeface="Roboto"/>
                <a:cs typeface="Roboto"/>
                <a:sym typeface="Roboto"/>
              </a:endParaRPr>
            </a:p>
          </p:txBody>
        </p:sp>
      </p:grpSp>
      <p:grpSp>
        <p:nvGrpSpPr>
          <p:cNvPr id="199" name="Google Shape;199;p28"/>
          <p:cNvGrpSpPr/>
          <p:nvPr/>
        </p:nvGrpSpPr>
        <p:grpSpPr>
          <a:xfrm>
            <a:off x="0" y="1586613"/>
            <a:ext cx="4729082" cy="4643665"/>
            <a:chOff x="0" y="1189989"/>
            <a:chExt cx="3546900" cy="3482836"/>
          </a:xfrm>
        </p:grpSpPr>
        <p:sp>
          <p:nvSpPr>
            <p:cNvPr id="200" name="Google Shape;200;p28"/>
            <p:cNvSpPr/>
            <p:nvPr/>
          </p:nvSpPr>
          <p:spPr>
            <a:xfrm>
              <a:off x="0" y="1189989"/>
              <a:ext cx="3546900" cy="669000"/>
            </a:xfrm>
            <a:prstGeom prst="homePlate">
              <a:avLst>
                <a:gd fmla="val 50000" name="adj"/>
              </a:avLst>
            </a:prstGeom>
            <a:solidFill>
              <a:srgbClr val="0944A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Predict Score with </a:t>
              </a:r>
              <a:endParaRPr sz="1900">
                <a:solidFill>
                  <a:srgbClr val="FFFFFF"/>
                </a:solidFill>
                <a:latin typeface="Roboto"/>
                <a:ea typeface="Roboto"/>
                <a:cs typeface="Roboto"/>
                <a:sym typeface="Roboto"/>
              </a:endParaRPr>
            </a:p>
            <a:p>
              <a:pPr indent="0" lvl="0" marL="0" rtl="0" algn="ctr">
                <a:spcBef>
                  <a:spcPts val="0"/>
                </a:spcBef>
                <a:spcAft>
                  <a:spcPts val="0"/>
                </a:spcAft>
                <a:buNone/>
              </a:pPr>
              <a:r>
                <a:rPr lang="en-US" sz="1900">
                  <a:solidFill>
                    <a:srgbClr val="FFFFFF"/>
                  </a:solidFill>
                  <a:latin typeface="Roboto"/>
                  <a:ea typeface="Roboto"/>
                  <a:cs typeface="Roboto"/>
                  <a:sym typeface="Roboto"/>
                </a:rPr>
                <a:t>Regression Model</a:t>
              </a:r>
              <a:endParaRPr sz="1900">
                <a:solidFill>
                  <a:srgbClr val="FFFFFF"/>
                </a:solidFill>
                <a:latin typeface="Roboto"/>
                <a:ea typeface="Roboto"/>
                <a:cs typeface="Roboto"/>
                <a:sym typeface="Roboto"/>
              </a:endParaRPr>
            </a:p>
          </p:txBody>
        </p:sp>
        <p:sp>
          <p:nvSpPr>
            <p:cNvPr id="201" name="Google Shape;201;p28"/>
            <p:cNvSpPr txBox="1"/>
            <p:nvPr/>
          </p:nvSpPr>
          <p:spPr>
            <a:xfrm>
              <a:off x="655361"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chemeClr val="dk2"/>
                  </a:solidFill>
                </a:rPr>
                <a:t>Run a regression model with a numeric score </a:t>
              </a:r>
              <a:r>
                <a:rPr lang="en-US" sz="1900">
                  <a:solidFill>
                    <a:schemeClr val="dk2"/>
                  </a:solidFill>
                </a:rPr>
                <a:t>for a student writing sample (0-100) as output (linear regression, random forest regression)</a:t>
              </a:r>
              <a:endParaRPr sz="1900">
                <a:solidFill>
                  <a:schemeClr val="dk2"/>
                </a:solidFill>
              </a:endParaRPr>
            </a:p>
            <a:p>
              <a:pPr indent="0" lvl="0" marL="0" rtl="0" algn="l">
                <a:lnSpc>
                  <a:spcPct val="115000"/>
                </a:lnSpc>
                <a:spcBef>
                  <a:spcPts val="2100"/>
                </a:spcBef>
                <a:spcAft>
                  <a:spcPts val="2100"/>
                </a:spcAft>
                <a:buNone/>
              </a:pPr>
              <a:r>
                <a:t/>
              </a:r>
              <a:endParaRPr sz="1900">
                <a:solidFill>
                  <a:schemeClr val="dk2"/>
                </a:solidFill>
              </a:endParaRPr>
            </a:p>
          </p:txBody>
        </p:sp>
      </p:grpSp>
      <p:grpSp>
        <p:nvGrpSpPr>
          <p:cNvPr id="202" name="Google Shape;202;p28"/>
          <p:cNvGrpSpPr/>
          <p:nvPr/>
        </p:nvGrpSpPr>
        <p:grpSpPr>
          <a:xfrm>
            <a:off x="3925507" y="1586327"/>
            <a:ext cx="4407490" cy="4643951"/>
            <a:chOff x="2944204" y="1189775"/>
            <a:chExt cx="3305700" cy="3483050"/>
          </a:xfrm>
        </p:grpSpPr>
        <p:sp>
          <p:nvSpPr>
            <p:cNvPr id="203" name="Google Shape;203;p28"/>
            <p:cNvSpPr/>
            <p:nvPr/>
          </p:nvSpPr>
          <p:spPr>
            <a:xfrm>
              <a:off x="2944204" y="1189775"/>
              <a:ext cx="3305700" cy="669000"/>
            </a:xfrm>
            <a:prstGeom prst="chevron">
              <a:avLst>
                <a:gd fmla="val 50000" name="adj"/>
              </a:avLst>
            </a:prstGeom>
            <a:solidFill>
              <a:srgbClr val="0D5DD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Sort into </a:t>
              </a:r>
              <a:endParaRPr sz="1900">
                <a:solidFill>
                  <a:srgbClr val="FFFFFF"/>
                </a:solidFill>
                <a:latin typeface="Roboto"/>
                <a:ea typeface="Roboto"/>
                <a:cs typeface="Roboto"/>
                <a:sym typeface="Roboto"/>
              </a:endParaRPr>
            </a:p>
            <a:p>
              <a:pPr indent="0" lvl="0" marL="0" rtl="0" algn="ctr">
                <a:spcBef>
                  <a:spcPts val="0"/>
                </a:spcBef>
                <a:spcAft>
                  <a:spcPts val="0"/>
                </a:spcAft>
                <a:buNone/>
              </a:pPr>
              <a:r>
                <a:rPr lang="en-US" sz="1900">
                  <a:solidFill>
                    <a:srgbClr val="FFFFFF"/>
                  </a:solidFill>
                  <a:latin typeface="Roboto"/>
                  <a:ea typeface="Roboto"/>
                  <a:cs typeface="Roboto"/>
                  <a:sym typeface="Roboto"/>
                </a:rPr>
                <a:t>“Grade Buckets”</a:t>
              </a:r>
              <a:endParaRPr sz="1900">
                <a:solidFill>
                  <a:srgbClr val="FFFFFF"/>
                </a:solidFill>
                <a:latin typeface="Roboto"/>
                <a:ea typeface="Roboto"/>
                <a:cs typeface="Roboto"/>
                <a:sym typeface="Roboto"/>
              </a:endParaRPr>
            </a:p>
          </p:txBody>
        </p:sp>
        <p:sp>
          <p:nvSpPr>
            <p:cNvPr id="204" name="Google Shape;204;p28"/>
            <p:cNvSpPr txBox="1"/>
            <p:nvPr/>
          </p:nvSpPr>
          <p:spPr>
            <a:xfrm>
              <a:off x="3478949"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b="1" lang="en-US" sz="1900">
                  <a:solidFill>
                    <a:schemeClr val="dk2"/>
                  </a:solidFill>
                </a:rPr>
                <a:t>Sort this 0-100 into “grade buckets”</a:t>
              </a:r>
              <a:r>
                <a:rPr lang="en-US" sz="1900">
                  <a:solidFill>
                    <a:schemeClr val="dk2"/>
                  </a:solidFill>
                </a:rPr>
                <a:t> - users can customize the number of buckets and also the thresholds for each bucket (equally sized, or manually set boundaries)</a:t>
              </a:r>
              <a:endParaRPr sz="1600">
                <a:latin typeface="Roboto"/>
                <a:ea typeface="Roboto"/>
                <a:cs typeface="Roboto"/>
                <a:sym typeface="Robo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a:latin typeface="Helvetica Neue"/>
                <a:ea typeface="Helvetica Neue"/>
                <a:cs typeface="Helvetica Neue"/>
                <a:sym typeface="Helvetica Neue"/>
              </a:rPr>
              <a:t>Grade Bucketing Results</a:t>
            </a:r>
            <a:endParaRPr b="1">
              <a:latin typeface="Helvetica Neue"/>
              <a:ea typeface="Helvetica Neue"/>
              <a:cs typeface="Helvetica Neue"/>
              <a:sym typeface="Helvetica Neue"/>
            </a:endParaRPr>
          </a:p>
        </p:txBody>
      </p:sp>
      <p:sp>
        <p:nvSpPr>
          <p:cNvPr id="210" name="Google Shape;210;p29"/>
          <p:cNvSpPr txBox="1"/>
          <p:nvPr>
            <p:ph idx="2" type="body"/>
          </p:nvPr>
        </p:nvSpPr>
        <p:spPr>
          <a:xfrm>
            <a:off x="6577650" y="1536633"/>
            <a:ext cx="5333100" cy="4555200"/>
          </a:xfrm>
          <a:prstGeom prst="rect">
            <a:avLst/>
          </a:prstGeom>
          <a:ln cap="flat" cmpd="sng" w="19050">
            <a:solidFill>
              <a:srgbClr val="000000"/>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b="1" lang="en-US" u="sng"/>
              <a:t>Results</a:t>
            </a:r>
            <a:endParaRPr b="1" u="sng"/>
          </a:p>
          <a:p>
            <a:pPr indent="-349250" lvl="0" marL="457200" rtl="0" algn="l">
              <a:spcBef>
                <a:spcPts val="2100"/>
              </a:spcBef>
              <a:spcAft>
                <a:spcPts val="0"/>
              </a:spcAft>
              <a:buSzPts val="1900"/>
              <a:buChar char="●"/>
            </a:pPr>
            <a:r>
              <a:rPr lang="en-US"/>
              <a:t>Explained R^2 of regression model (without bucketing) = 0.48</a:t>
            </a:r>
            <a:endParaRPr/>
          </a:p>
          <a:p>
            <a:pPr indent="-349250" lvl="0" marL="457200" rtl="0" algn="l">
              <a:spcBef>
                <a:spcPts val="0"/>
              </a:spcBef>
              <a:spcAft>
                <a:spcPts val="0"/>
              </a:spcAft>
              <a:buSzPts val="1900"/>
              <a:buChar char="●"/>
            </a:pPr>
            <a:r>
              <a:rPr lang="en-US"/>
              <a:t>After sorting into buckets, </a:t>
            </a:r>
            <a:r>
              <a:rPr b="1" lang="en-US"/>
              <a:t>our bucketing model correctly buckets </a:t>
            </a:r>
            <a:r>
              <a:rPr b="1" lang="en-US"/>
              <a:t>51</a:t>
            </a:r>
            <a:r>
              <a:rPr b="1" lang="en-US"/>
              <a:t>% of student assignments</a:t>
            </a:r>
            <a:endParaRPr b="1"/>
          </a:p>
          <a:p>
            <a:pPr indent="-349250" lvl="0" marL="457200" rtl="0" algn="l">
              <a:spcBef>
                <a:spcPts val="0"/>
              </a:spcBef>
              <a:spcAft>
                <a:spcPts val="0"/>
              </a:spcAft>
              <a:buSzPts val="1900"/>
              <a:buChar char="●"/>
            </a:pPr>
            <a:r>
              <a:rPr b="1" lang="en-US"/>
              <a:t>Correctly bucketed 86% of assignments within one bucket of correct</a:t>
            </a:r>
            <a:endParaRPr b="1"/>
          </a:p>
          <a:p>
            <a:pPr indent="-349250" lvl="0" marL="457200" rtl="0" algn="l">
              <a:spcBef>
                <a:spcPts val="0"/>
              </a:spcBef>
              <a:spcAft>
                <a:spcPts val="0"/>
              </a:spcAft>
              <a:buSzPts val="1900"/>
              <a:buChar char="●"/>
            </a:pPr>
            <a:r>
              <a:rPr b="1" lang="en-US"/>
              <a:t>Note: </a:t>
            </a:r>
            <a:r>
              <a:rPr lang="en-US"/>
              <a:t>The model seems to bias upwards for high-scoring essays and downwards for lower-scoring essays (ie. clumping in 0-60 and 85-100).</a:t>
            </a:r>
            <a:endParaRPr/>
          </a:p>
        </p:txBody>
      </p:sp>
      <p:pic>
        <p:nvPicPr>
          <p:cNvPr id="211" name="Google Shape;211;p29"/>
          <p:cNvPicPr preferRelativeResize="0"/>
          <p:nvPr/>
        </p:nvPicPr>
        <p:blipFill>
          <a:blip r:embed="rId3">
            <a:alphaModFix/>
          </a:blip>
          <a:stretch>
            <a:fillRect/>
          </a:stretch>
        </p:blipFill>
        <p:spPr>
          <a:xfrm>
            <a:off x="304800" y="1718442"/>
            <a:ext cx="6138400" cy="397274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415600" y="593367"/>
            <a:ext cx="11360700" cy="76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200"/>
              <a:buFont typeface="Arial"/>
              <a:buNone/>
            </a:pPr>
            <a:r>
              <a:rPr b="1" lang="en-US" sz="4200">
                <a:latin typeface="Helvetica Neue"/>
                <a:ea typeface="Helvetica Neue"/>
                <a:cs typeface="Helvetica Neue"/>
                <a:sym typeface="Helvetica Neue"/>
              </a:rPr>
              <a:t>Random Forest Classification Model</a:t>
            </a:r>
            <a:endParaRPr b="1" sz="4200">
              <a:latin typeface="Helvetica Neue"/>
              <a:ea typeface="Helvetica Neue"/>
              <a:cs typeface="Helvetica Neue"/>
              <a:sym typeface="Helvetica Neue"/>
            </a:endParaRPr>
          </a:p>
        </p:txBody>
      </p:sp>
      <p:sp>
        <p:nvSpPr>
          <p:cNvPr id="217" name="Google Shape;217;p30"/>
          <p:cNvSpPr txBox="1"/>
          <p:nvPr/>
        </p:nvSpPr>
        <p:spPr>
          <a:xfrm>
            <a:off x="11452470" y="6562985"/>
            <a:ext cx="236400" cy="138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chemeClr val="lt1"/>
              </a:buClr>
              <a:buSzPts val="800"/>
              <a:buFont typeface="Arial"/>
              <a:buNone/>
            </a:pPr>
            <a:fld id="{00000000-1234-1234-1234-123412341234}" type="slidenum">
              <a:rPr b="0" i="0" lang="en-US" sz="800" u="none" cap="none" strike="noStrike">
                <a:solidFill>
                  <a:schemeClr val="lt1"/>
                </a:solidFill>
                <a:latin typeface="Arial"/>
                <a:ea typeface="Arial"/>
                <a:cs typeface="Arial"/>
                <a:sym typeface="Arial"/>
              </a:rPr>
              <a:t>‹#›</a:t>
            </a:fld>
            <a:endParaRPr b="0" i="0" sz="800" u="none" cap="none" strike="noStrike">
              <a:solidFill>
                <a:schemeClr val="lt1"/>
              </a:solidFill>
              <a:latin typeface="Arial"/>
              <a:ea typeface="Arial"/>
              <a:cs typeface="Arial"/>
              <a:sym typeface="Arial"/>
            </a:endParaRPr>
          </a:p>
        </p:txBody>
      </p:sp>
      <p:pic>
        <p:nvPicPr>
          <p:cNvPr id="218" name="Google Shape;218;p30"/>
          <p:cNvPicPr preferRelativeResize="0"/>
          <p:nvPr/>
        </p:nvPicPr>
        <p:blipFill rotWithShape="1">
          <a:blip r:embed="rId3">
            <a:alphaModFix/>
          </a:blip>
          <a:srcRect b="0" l="0" r="0" t="0"/>
          <a:stretch/>
        </p:blipFill>
        <p:spPr>
          <a:xfrm>
            <a:off x="10494287" y="4099941"/>
            <a:ext cx="417510" cy="417510"/>
          </a:xfrm>
          <a:prstGeom prst="rect">
            <a:avLst/>
          </a:prstGeom>
          <a:noFill/>
          <a:ln>
            <a:noFill/>
          </a:ln>
        </p:spPr>
      </p:pic>
      <p:sp>
        <p:nvSpPr>
          <p:cNvPr id="219" name="Google Shape;219;p30"/>
          <p:cNvSpPr txBox="1"/>
          <p:nvPr>
            <p:ph idx="2" type="body"/>
          </p:nvPr>
        </p:nvSpPr>
        <p:spPr>
          <a:xfrm>
            <a:off x="7151824" y="2160775"/>
            <a:ext cx="4830000" cy="3229200"/>
          </a:xfrm>
          <a:prstGeom prst="rect">
            <a:avLst/>
          </a:prstGeom>
          <a:ln cap="flat" cmpd="sng" w="19050">
            <a:solidFill>
              <a:srgbClr val="000000"/>
            </a:solidFill>
            <a:prstDash val="solid"/>
            <a:round/>
            <a:headEnd len="sm" w="sm" type="none"/>
            <a:tailEnd len="sm" w="sm" type="none"/>
          </a:ln>
        </p:spPr>
        <p:txBody>
          <a:bodyPr anchorCtr="0" anchor="t" bIns="121900" lIns="121900" spcFirstLastPara="1" rIns="121900" wrap="square" tIns="121900">
            <a:spAutoFit/>
          </a:bodyPr>
          <a:lstStyle/>
          <a:p>
            <a:pPr indent="-349250" lvl="0" marL="457200" rtl="0" algn="l">
              <a:spcBef>
                <a:spcPts val="0"/>
              </a:spcBef>
              <a:spcAft>
                <a:spcPts val="0"/>
              </a:spcAft>
              <a:buSzPts val="1900"/>
              <a:buChar char="●"/>
            </a:pPr>
            <a:r>
              <a:rPr lang="en-US"/>
              <a:t>Trained a RF classification model on our cleaned dataset of metrics by assigning </a:t>
            </a:r>
            <a:r>
              <a:rPr b="1" lang="en-US"/>
              <a:t>categorical grades</a:t>
            </a:r>
            <a:r>
              <a:rPr lang="en-US"/>
              <a:t> </a:t>
            </a:r>
            <a:endParaRPr/>
          </a:p>
          <a:p>
            <a:pPr indent="-349250" lvl="0" marL="457200" rtl="0" algn="l">
              <a:spcBef>
                <a:spcPts val="0"/>
              </a:spcBef>
              <a:spcAft>
                <a:spcPts val="0"/>
              </a:spcAft>
              <a:buSzPts val="1900"/>
              <a:buChar char="●"/>
            </a:pPr>
            <a:r>
              <a:rPr lang="en-US"/>
              <a:t>Model uses a collection of decision trees to partition the metric space.</a:t>
            </a:r>
            <a:endParaRPr/>
          </a:p>
          <a:p>
            <a:pPr indent="-349250" lvl="0" marL="457200" rtl="0" algn="l">
              <a:spcBef>
                <a:spcPts val="0"/>
              </a:spcBef>
              <a:spcAft>
                <a:spcPts val="0"/>
              </a:spcAft>
              <a:buSzPts val="1900"/>
              <a:buChar char="●"/>
            </a:pPr>
            <a:r>
              <a:rPr lang="en-US"/>
              <a:t>We got an accuracy score of over </a:t>
            </a:r>
            <a:r>
              <a:rPr b="1" lang="en-US"/>
              <a:t>40%</a:t>
            </a:r>
            <a:r>
              <a:rPr lang="en-US"/>
              <a:t> with most other scores falling in neighboring bins. (Eg model may erroneously assign a “B” paper an “A”)</a:t>
            </a:r>
            <a:endParaRPr/>
          </a:p>
        </p:txBody>
      </p:sp>
      <p:pic>
        <p:nvPicPr>
          <p:cNvPr id="220" name="Google Shape;220;p30"/>
          <p:cNvPicPr preferRelativeResize="0"/>
          <p:nvPr/>
        </p:nvPicPr>
        <p:blipFill>
          <a:blip r:embed="rId4">
            <a:alphaModFix/>
          </a:blip>
          <a:stretch>
            <a:fillRect/>
          </a:stretch>
        </p:blipFill>
        <p:spPr>
          <a:xfrm>
            <a:off x="381000" y="1474975"/>
            <a:ext cx="6583849" cy="4703216"/>
          </a:xfrm>
          <a:prstGeom prst="rect">
            <a:avLst/>
          </a:prstGeom>
          <a:noFill/>
          <a:ln cap="flat" cmpd="sng" w="28575">
            <a:solidFill>
              <a:schemeClr val="dk2"/>
            </a:solidFill>
            <a:prstDash val="solid"/>
            <a:round/>
            <a:headEnd len="sm" w="sm" type="none"/>
            <a:tailEnd len="sm" w="sm" type="none"/>
          </a:ln>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1"/>
          <p:cNvSpPr txBox="1"/>
          <p:nvPr>
            <p:ph type="title"/>
          </p:nvPr>
        </p:nvSpPr>
        <p:spPr>
          <a:xfrm>
            <a:off x="415600" y="593367"/>
            <a:ext cx="11360700" cy="76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200"/>
              <a:buFont typeface="Arial"/>
              <a:buNone/>
            </a:pPr>
            <a:r>
              <a:rPr b="1" lang="en-US" sz="4200">
                <a:latin typeface="Helvetica Neue"/>
                <a:ea typeface="Helvetica Neue"/>
                <a:cs typeface="Helvetica Neue"/>
                <a:sym typeface="Helvetica Neue"/>
              </a:rPr>
              <a:t>Example Classification Model Use</a:t>
            </a:r>
            <a:endParaRPr b="1" sz="4200">
              <a:latin typeface="Helvetica Neue"/>
              <a:ea typeface="Helvetica Neue"/>
              <a:cs typeface="Helvetica Neue"/>
              <a:sym typeface="Helvetica Neue"/>
            </a:endParaRPr>
          </a:p>
        </p:txBody>
      </p:sp>
      <p:sp>
        <p:nvSpPr>
          <p:cNvPr id="226" name="Google Shape;226;p31"/>
          <p:cNvSpPr txBox="1"/>
          <p:nvPr/>
        </p:nvSpPr>
        <p:spPr>
          <a:xfrm>
            <a:off x="11452470" y="6562985"/>
            <a:ext cx="236400" cy="138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chemeClr val="lt1"/>
              </a:buClr>
              <a:buSzPts val="800"/>
              <a:buFont typeface="Arial"/>
              <a:buNone/>
            </a:pPr>
            <a:fld id="{00000000-1234-1234-1234-123412341234}" type="slidenum">
              <a:rPr b="0" i="0" lang="en-US" sz="800" u="none" cap="none" strike="noStrike">
                <a:solidFill>
                  <a:schemeClr val="lt1"/>
                </a:solidFill>
                <a:latin typeface="Arial"/>
                <a:ea typeface="Arial"/>
                <a:cs typeface="Arial"/>
                <a:sym typeface="Arial"/>
              </a:rPr>
              <a:t>‹#›</a:t>
            </a:fld>
            <a:endParaRPr b="0" i="0" sz="800" u="none" cap="none" strike="noStrike">
              <a:solidFill>
                <a:schemeClr val="lt1"/>
              </a:solidFill>
              <a:latin typeface="Arial"/>
              <a:ea typeface="Arial"/>
              <a:cs typeface="Arial"/>
              <a:sym typeface="Arial"/>
            </a:endParaRPr>
          </a:p>
        </p:txBody>
      </p:sp>
      <p:pic>
        <p:nvPicPr>
          <p:cNvPr id="227" name="Google Shape;227;p31"/>
          <p:cNvPicPr preferRelativeResize="0"/>
          <p:nvPr/>
        </p:nvPicPr>
        <p:blipFill rotWithShape="1">
          <a:blip r:embed="rId3">
            <a:alphaModFix/>
          </a:blip>
          <a:srcRect b="0" l="0" r="0" t="0"/>
          <a:stretch/>
        </p:blipFill>
        <p:spPr>
          <a:xfrm>
            <a:off x="10494287" y="4099941"/>
            <a:ext cx="417510" cy="417510"/>
          </a:xfrm>
          <a:prstGeom prst="rect">
            <a:avLst/>
          </a:prstGeom>
          <a:noFill/>
          <a:ln>
            <a:noFill/>
          </a:ln>
        </p:spPr>
      </p:pic>
      <p:sp>
        <p:nvSpPr>
          <p:cNvPr id="228" name="Google Shape;228;p31"/>
          <p:cNvSpPr txBox="1"/>
          <p:nvPr>
            <p:ph idx="2" type="body"/>
          </p:nvPr>
        </p:nvSpPr>
        <p:spPr>
          <a:xfrm>
            <a:off x="7151824" y="3579175"/>
            <a:ext cx="4830000" cy="2153400"/>
          </a:xfrm>
          <a:prstGeom prst="rect">
            <a:avLst/>
          </a:prstGeom>
          <a:ln cap="flat" cmpd="sng" w="19050">
            <a:solidFill>
              <a:srgbClr val="000000"/>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spcBef>
                <a:spcPts val="0"/>
              </a:spcBef>
              <a:spcAft>
                <a:spcPts val="0"/>
              </a:spcAft>
              <a:buNone/>
            </a:pPr>
            <a:r>
              <a:rPr lang="en-US"/>
              <a:t>Possible Workflow to reproduce:</a:t>
            </a:r>
            <a:endParaRPr/>
          </a:p>
          <a:p>
            <a:pPr indent="-349250" lvl="0" marL="457200" rtl="0" algn="l">
              <a:spcBef>
                <a:spcPts val="2100"/>
              </a:spcBef>
              <a:spcAft>
                <a:spcPts val="0"/>
              </a:spcAft>
              <a:buSzPts val="1900"/>
              <a:buChar char="●"/>
            </a:pPr>
            <a:r>
              <a:rPr lang="en-US"/>
              <a:t>Take an essay and </a:t>
            </a:r>
            <a:r>
              <a:rPr b="1" lang="en-US"/>
              <a:t>compute</a:t>
            </a:r>
            <a:r>
              <a:rPr lang="en-US"/>
              <a:t> metrics </a:t>
            </a:r>
            <a:endParaRPr/>
          </a:p>
          <a:p>
            <a:pPr indent="-349250" lvl="0" marL="457200" rtl="0" algn="l">
              <a:spcBef>
                <a:spcPts val="0"/>
              </a:spcBef>
              <a:spcAft>
                <a:spcPts val="0"/>
              </a:spcAft>
              <a:buSzPts val="1900"/>
              <a:buChar char="●"/>
            </a:pPr>
            <a:r>
              <a:rPr b="1" lang="en-US"/>
              <a:t>Load</a:t>
            </a:r>
            <a:r>
              <a:rPr lang="en-US"/>
              <a:t> pre-computed </a:t>
            </a:r>
            <a:r>
              <a:rPr lang="en-US"/>
              <a:t>model</a:t>
            </a:r>
            <a:endParaRPr/>
          </a:p>
          <a:p>
            <a:pPr indent="-349250" lvl="0" marL="457200" rtl="0" algn="l">
              <a:spcBef>
                <a:spcPts val="0"/>
              </a:spcBef>
              <a:spcAft>
                <a:spcPts val="0"/>
              </a:spcAft>
              <a:buSzPts val="1900"/>
              <a:buChar char="●"/>
            </a:pPr>
            <a:r>
              <a:rPr b="1" lang="en-US"/>
              <a:t>Predict</a:t>
            </a:r>
            <a:r>
              <a:rPr lang="en-US"/>
              <a:t> score from metrics using the model and visualize</a:t>
            </a:r>
            <a:endParaRPr/>
          </a:p>
        </p:txBody>
      </p:sp>
      <p:pic>
        <p:nvPicPr>
          <p:cNvPr id="229" name="Google Shape;229;p31"/>
          <p:cNvPicPr preferRelativeResize="0"/>
          <p:nvPr/>
        </p:nvPicPr>
        <p:blipFill>
          <a:blip r:embed="rId4">
            <a:alphaModFix/>
          </a:blip>
          <a:stretch>
            <a:fillRect/>
          </a:stretch>
        </p:blipFill>
        <p:spPr>
          <a:xfrm>
            <a:off x="381000" y="1550850"/>
            <a:ext cx="6604150" cy="4401712"/>
          </a:xfrm>
          <a:prstGeom prst="rect">
            <a:avLst/>
          </a:prstGeom>
          <a:noFill/>
          <a:ln cap="flat" cmpd="sng" w="28575">
            <a:solidFill>
              <a:schemeClr val="dk2"/>
            </a:solidFill>
            <a:prstDash val="solid"/>
            <a:round/>
            <a:headEnd len="sm" w="sm" type="none"/>
            <a:tailEnd len="sm" w="sm" type="none"/>
          </a:ln>
        </p:spPr>
      </p:pic>
      <p:sp>
        <p:nvSpPr>
          <p:cNvPr id="230" name="Google Shape;230;p31"/>
          <p:cNvSpPr txBox="1"/>
          <p:nvPr>
            <p:ph idx="2" type="body"/>
          </p:nvPr>
        </p:nvSpPr>
        <p:spPr>
          <a:xfrm>
            <a:off x="7151824" y="1694175"/>
            <a:ext cx="4830000" cy="1547700"/>
          </a:xfrm>
          <a:prstGeom prst="rect">
            <a:avLst/>
          </a:prstGeom>
          <a:ln cap="flat" cmpd="sng" w="19050">
            <a:solidFill>
              <a:srgbClr val="000000"/>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spcBef>
                <a:spcPts val="0"/>
              </a:spcBef>
              <a:spcAft>
                <a:spcPts val="2100"/>
              </a:spcAft>
              <a:buNone/>
            </a:pPr>
            <a:r>
              <a:rPr lang="en-US"/>
              <a:t>We envision this model acting as a </a:t>
            </a:r>
            <a:r>
              <a:rPr b="1" lang="en-US"/>
              <a:t>guide for teachers</a:t>
            </a:r>
            <a:r>
              <a:rPr lang="en-US"/>
              <a:t> – helping them gage where their student is performing but not being overly deterministic.</a:t>
            </a:r>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2"/>
          <p:cNvSpPr txBox="1"/>
          <p:nvPr>
            <p:ph type="title"/>
          </p:nvPr>
        </p:nvSpPr>
        <p:spPr>
          <a:xfrm>
            <a:off x="415600" y="440967"/>
            <a:ext cx="11360700" cy="76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200"/>
              <a:buFont typeface="Arial"/>
              <a:buNone/>
            </a:pPr>
            <a:r>
              <a:rPr b="1" lang="en-US" sz="4200">
                <a:latin typeface="Helvetica Neue"/>
                <a:ea typeface="Helvetica Neue"/>
                <a:cs typeface="Helvetica Neue"/>
                <a:sym typeface="Helvetica Neue"/>
              </a:rPr>
              <a:t>Neural</a:t>
            </a:r>
            <a:r>
              <a:rPr b="1" lang="en-US" sz="4200">
                <a:latin typeface="Helvetica Neue"/>
                <a:ea typeface="Helvetica Neue"/>
                <a:cs typeface="Helvetica Neue"/>
                <a:sym typeface="Helvetica Neue"/>
              </a:rPr>
              <a:t> Network Model </a:t>
            </a:r>
            <a:endParaRPr b="1" sz="4200">
              <a:latin typeface="Helvetica Neue"/>
              <a:ea typeface="Helvetica Neue"/>
              <a:cs typeface="Helvetica Neue"/>
              <a:sym typeface="Helvetica Neue"/>
            </a:endParaRPr>
          </a:p>
        </p:txBody>
      </p:sp>
      <p:sp>
        <p:nvSpPr>
          <p:cNvPr id="236" name="Google Shape;236;p32"/>
          <p:cNvSpPr txBox="1"/>
          <p:nvPr/>
        </p:nvSpPr>
        <p:spPr>
          <a:xfrm>
            <a:off x="11452470" y="6562985"/>
            <a:ext cx="236400" cy="138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chemeClr val="lt1"/>
              </a:buClr>
              <a:buSzPts val="800"/>
              <a:buFont typeface="Arial"/>
              <a:buNone/>
            </a:pPr>
            <a:fld id="{00000000-1234-1234-1234-123412341234}" type="slidenum">
              <a:rPr b="0" i="0" lang="en-US" sz="800" u="none" cap="none" strike="noStrike">
                <a:solidFill>
                  <a:schemeClr val="lt1"/>
                </a:solidFill>
                <a:latin typeface="Arial"/>
                <a:ea typeface="Arial"/>
                <a:cs typeface="Arial"/>
                <a:sym typeface="Arial"/>
              </a:rPr>
              <a:t>‹#›</a:t>
            </a:fld>
            <a:endParaRPr b="0" i="0" sz="800" u="none" cap="none" strike="noStrike">
              <a:solidFill>
                <a:schemeClr val="lt1"/>
              </a:solidFill>
              <a:latin typeface="Arial"/>
              <a:ea typeface="Arial"/>
              <a:cs typeface="Arial"/>
              <a:sym typeface="Arial"/>
            </a:endParaRPr>
          </a:p>
        </p:txBody>
      </p:sp>
      <p:pic>
        <p:nvPicPr>
          <p:cNvPr id="237" name="Google Shape;237;p32"/>
          <p:cNvPicPr preferRelativeResize="0"/>
          <p:nvPr/>
        </p:nvPicPr>
        <p:blipFill rotWithShape="1">
          <a:blip r:embed="rId3">
            <a:alphaModFix/>
          </a:blip>
          <a:srcRect b="0" l="0" r="0" t="0"/>
          <a:stretch/>
        </p:blipFill>
        <p:spPr>
          <a:xfrm>
            <a:off x="10494287" y="4099941"/>
            <a:ext cx="417510" cy="417510"/>
          </a:xfrm>
          <a:prstGeom prst="rect">
            <a:avLst/>
          </a:prstGeom>
          <a:noFill/>
          <a:ln>
            <a:noFill/>
          </a:ln>
        </p:spPr>
      </p:pic>
      <p:sp>
        <p:nvSpPr>
          <p:cNvPr id="238" name="Google Shape;238;p32"/>
          <p:cNvSpPr txBox="1"/>
          <p:nvPr>
            <p:ph idx="2" type="body"/>
          </p:nvPr>
        </p:nvSpPr>
        <p:spPr>
          <a:xfrm>
            <a:off x="381000" y="4517450"/>
            <a:ext cx="11487000" cy="2220300"/>
          </a:xfrm>
          <a:prstGeom prst="rect">
            <a:avLst/>
          </a:prstGeom>
          <a:ln cap="flat" cmpd="sng" w="19050">
            <a:solidFill>
              <a:srgbClr val="000000"/>
            </a:solidFill>
            <a:prstDash val="solid"/>
            <a:round/>
            <a:headEnd len="sm" w="sm" type="none"/>
            <a:tailEnd len="sm" w="sm" type="none"/>
          </a:ln>
        </p:spPr>
        <p:txBody>
          <a:bodyPr anchorCtr="0" anchor="t" bIns="121900" lIns="121900" spcFirstLastPara="1" rIns="121900" wrap="square" tIns="121900">
            <a:spAutoFit/>
          </a:bodyPr>
          <a:lstStyle/>
          <a:p>
            <a:pPr indent="-349250" lvl="0" marL="457200" rtl="0" algn="l">
              <a:spcBef>
                <a:spcPts val="0"/>
              </a:spcBef>
              <a:spcAft>
                <a:spcPts val="0"/>
              </a:spcAft>
              <a:buSzPts val="1900"/>
              <a:buChar char="●"/>
            </a:pPr>
            <a:r>
              <a:rPr lang="en-US"/>
              <a:t>We implemented a simple dense, feed-forward </a:t>
            </a:r>
            <a:r>
              <a:rPr lang="en-US"/>
              <a:t>neural</a:t>
            </a:r>
            <a:r>
              <a:rPr lang="en-US"/>
              <a:t> network with 1 hidden layer for 1000 epochs.</a:t>
            </a:r>
            <a:endParaRPr/>
          </a:p>
          <a:p>
            <a:pPr indent="-349250" lvl="0" marL="457200" rtl="0" algn="l">
              <a:spcBef>
                <a:spcPts val="0"/>
              </a:spcBef>
              <a:spcAft>
                <a:spcPts val="0"/>
              </a:spcAft>
              <a:buSzPts val="1900"/>
              <a:buChar char="●"/>
            </a:pPr>
            <a:r>
              <a:rPr lang="en-US"/>
              <a:t>In comparison with a linear regression, the neural network model reduced predictive error by almost a factor of 2. </a:t>
            </a:r>
            <a:endParaRPr/>
          </a:p>
          <a:p>
            <a:pPr indent="-349250" lvl="0" marL="457200" rtl="0" algn="l">
              <a:spcBef>
                <a:spcPts val="0"/>
              </a:spcBef>
              <a:spcAft>
                <a:spcPts val="0"/>
              </a:spcAft>
              <a:buSzPts val="1900"/>
              <a:buChar char="●"/>
            </a:pPr>
            <a:r>
              <a:rPr lang="en-US"/>
              <a:t>The linear regression was only able to predict 35% of scores within 10 points (one letter grade), while the neural network categorized over </a:t>
            </a:r>
            <a:r>
              <a:rPr b="1" lang="en-US"/>
              <a:t>65% of scores accurately!</a:t>
            </a:r>
            <a:r>
              <a:rPr lang="en-US"/>
              <a:t> At the 20 point level, the LR scored only 65% while the </a:t>
            </a:r>
            <a:r>
              <a:rPr b="1" lang="en-US"/>
              <a:t>neural network captured 82% of scores!</a:t>
            </a:r>
            <a:endParaRPr b="1"/>
          </a:p>
        </p:txBody>
      </p:sp>
      <p:pic>
        <p:nvPicPr>
          <p:cNvPr id="239" name="Google Shape;239;p32"/>
          <p:cNvPicPr preferRelativeResize="0"/>
          <p:nvPr/>
        </p:nvPicPr>
        <p:blipFill>
          <a:blip r:embed="rId4">
            <a:alphaModFix/>
          </a:blip>
          <a:stretch>
            <a:fillRect/>
          </a:stretch>
        </p:blipFill>
        <p:spPr>
          <a:xfrm>
            <a:off x="415600" y="1267525"/>
            <a:ext cx="6328398" cy="3017525"/>
          </a:xfrm>
          <a:prstGeom prst="rect">
            <a:avLst/>
          </a:prstGeom>
          <a:noFill/>
          <a:ln cap="flat" cmpd="sng" w="19050">
            <a:solidFill>
              <a:schemeClr val="dk2"/>
            </a:solidFill>
            <a:prstDash val="solid"/>
            <a:round/>
            <a:headEnd len="sm" w="sm" type="none"/>
            <a:tailEnd len="sm" w="sm" type="none"/>
          </a:ln>
        </p:spPr>
      </p:pic>
      <p:pic>
        <p:nvPicPr>
          <p:cNvPr id="240" name="Google Shape;240;p32"/>
          <p:cNvPicPr preferRelativeResize="0"/>
          <p:nvPr/>
        </p:nvPicPr>
        <p:blipFill>
          <a:blip r:embed="rId5">
            <a:alphaModFix/>
          </a:blip>
          <a:stretch>
            <a:fillRect/>
          </a:stretch>
        </p:blipFill>
        <p:spPr>
          <a:xfrm>
            <a:off x="6978950" y="1025600"/>
            <a:ext cx="4889200" cy="3259449"/>
          </a:xfrm>
          <a:prstGeom prst="rect">
            <a:avLst/>
          </a:prstGeom>
          <a:noFill/>
          <a:ln cap="flat" cmpd="sng" w="19050">
            <a:solidFill>
              <a:schemeClr val="dk2"/>
            </a:solidFill>
            <a:prstDash val="solid"/>
            <a:round/>
            <a:headEnd len="sm" w="sm" type="none"/>
            <a:tailEnd len="sm" w="sm" type="none"/>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415600" y="593367"/>
            <a:ext cx="11360700" cy="76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200"/>
              <a:buFont typeface="Arial"/>
              <a:buNone/>
            </a:pPr>
            <a:r>
              <a:rPr b="1" lang="en-US" sz="4200">
                <a:latin typeface="Helvetica Neue"/>
                <a:ea typeface="Helvetica Neue"/>
                <a:cs typeface="Helvetica Neue"/>
                <a:sym typeface="Helvetica Neue"/>
              </a:rPr>
              <a:t>Prediction Intervals</a:t>
            </a:r>
            <a:endParaRPr b="1" sz="4200">
              <a:latin typeface="Helvetica Neue"/>
              <a:ea typeface="Helvetica Neue"/>
              <a:cs typeface="Helvetica Neue"/>
              <a:sym typeface="Helvetica Neue"/>
            </a:endParaRPr>
          </a:p>
        </p:txBody>
      </p:sp>
      <p:sp>
        <p:nvSpPr>
          <p:cNvPr id="246" name="Google Shape;246;p33"/>
          <p:cNvSpPr txBox="1"/>
          <p:nvPr/>
        </p:nvSpPr>
        <p:spPr>
          <a:xfrm>
            <a:off x="11452470" y="6562985"/>
            <a:ext cx="236400" cy="138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chemeClr val="lt1"/>
              </a:buClr>
              <a:buSzPts val="800"/>
              <a:buFont typeface="Arial"/>
              <a:buNone/>
            </a:pPr>
            <a:fld id="{00000000-1234-1234-1234-123412341234}" type="slidenum">
              <a:rPr b="0" i="0" lang="en-US" sz="800" u="none" cap="none" strike="noStrike">
                <a:solidFill>
                  <a:schemeClr val="lt1"/>
                </a:solidFill>
                <a:latin typeface="Arial"/>
                <a:ea typeface="Arial"/>
                <a:cs typeface="Arial"/>
                <a:sym typeface="Arial"/>
              </a:rPr>
              <a:t>‹#›</a:t>
            </a:fld>
            <a:endParaRPr b="0" i="0" sz="800" u="none" cap="none" strike="noStrike">
              <a:solidFill>
                <a:schemeClr val="lt1"/>
              </a:solidFill>
              <a:latin typeface="Arial"/>
              <a:ea typeface="Arial"/>
              <a:cs typeface="Arial"/>
              <a:sym typeface="Arial"/>
            </a:endParaRPr>
          </a:p>
        </p:txBody>
      </p:sp>
      <p:pic>
        <p:nvPicPr>
          <p:cNvPr id="247" name="Google Shape;247;p33"/>
          <p:cNvPicPr preferRelativeResize="0"/>
          <p:nvPr/>
        </p:nvPicPr>
        <p:blipFill rotWithShape="1">
          <a:blip r:embed="rId3">
            <a:alphaModFix/>
          </a:blip>
          <a:srcRect b="0" l="0" r="0" t="0"/>
          <a:stretch/>
        </p:blipFill>
        <p:spPr>
          <a:xfrm>
            <a:off x="10494287" y="4099941"/>
            <a:ext cx="417510" cy="417510"/>
          </a:xfrm>
          <a:prstGeom prst="rect">
            <a:avLst/>
          </a:prstGeom>
          <a:noFill/>
          <a:ln>
            <a:noFill/>
          </a:ln>
        </p:spPr>
      </p:pic>
      <p:sp>
        <p:nvSpPr>
          <p:cNvPr id="248" name="Google Shape;248;p33"/>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t/>
            </a:r>
            <a:endParaRPr/>
          </a:p>
        </p:txBody>
      </p:sp>
      <p:sp>
        <p:nvSpPr>
          <p:cNvPr id="249" name="Google Shape;249;p33"/>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US"/>
              <a:t>Created “confidence interval” regression using scikit-learn Gradient Boosting Regressor</a:t>
            </a:r>
            <a:endParaRPr/>
          </a:p>
          <a:p>
            <a:pPr indent="-349250" lvl="0" marL="457200" rtl="0" algn="l">
              <a:spcBef>
                <a:spcPts val="0"/>
              </a:spcBef>
              <a:spcAft>
                <a:spcPts val="0"/>
              </a:spcAft>
              <a:buSzPts val="1900"/>
              <a:buChar char="●"/>
            </a:pPr>
            <a:r>
              <a:rPr lang="en-US"/>
              <a:t>With 80% coverage, </a:t>
            </a:r>
            <a:r>
              <a:rPr b="1" lang="en-US"/>
              <a:t>average interval width ~40 points </a:t>
            </a:r>
            <a:r>
              <a:rPr lang="en-US"/>
              <a:t>- large variance within dataset with highly accurate predictions (rows 1-3 below) and inaccurate (row 0)</a:t>
            </a:r>
            <a:endParaRPr/>
          </a:p>
        </p:txBody>
      </p:sp>
      <p:pic>
        <p:nvPicPr>
          <p:cNvPr id="250" name="Google Shape;250;p33"/>
          <p:cNvPicPr preferRelativeResize="0"/>
          <p:nvPr/>
        </p:nvPicPr>
        <p:blipFill>
          <a:blip r:embed="rId4">
            <a:alphaModFix/>
          </a:blip>
          <a:stretch>
            <a:fillRect/>
          </a:stretch>
        </p:blipFill>
        <p:spPr>
          <a:xfrm>
            <a:off x="6809325" y="4267825"/>
            <a:ext cx="4600850" cy="1901375"/>
          </a:xfrm>
          <a:prstGeom prst="rect">
            <a:avLst/>
          </a:prstGeom>
          <a:noFill/>
          <a:ln>
            <a:noFill/>
          </a:ln>
        </p:spPr>
      </p:pic>
      <p:pic>
        <p:nvPicPr>
          <p:cNvPr id="251" name="Google Shape;251;p33"/>
          <p:cNvPicPr preferRelativeResize="0"/>
          <p:nvPr/>
        </p:nvPicPr>
        <p:blipFill>
          <a:blip r:embed="rId5">
            <a:alphaModFix/>
          </a:blip>
          <a:stretch>
            <a:fillRect/>
          </a:stretch>
        </p:blipFill>
        <p:spPr>
          <a:xfrm>
            <a:off x="305075" y="1439875"/>
            <a:ext cx="5916974" cy="4651949"/>
          </a:xfrm>
          <a:prstGeom prst="rect">
            <a:avLst/>
          </a:prstGeom>
          <a:noFill/>
          <a:ln>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idx="2" type="body"/>
          </p:nvPr>
        </p:nvSpPr>
        <p:spPr>
          <a:xfrm>
            <a:off x="7151824" y="2160775"/>
            <a:ext cx="4830000" cy="2892900"/>
          </a:xfrm>
          <a:prstGeom prst="rect">
            <a:avLst/>
          </a:prstGeom>
          <a:ln cap="flat" cmpd="sng" w="19050">
            <a:solidFill>
              <a:srgbClr val="000000"/>
            </a:solidFill>
            <a:prstDash val="solid"/>
            <a:round/>
            <a:headEnd len="sm" w="sm" type="none"/>
            <a:tailEnd len="sm" w="sm" type="none"/>
          </a:ln>
        </p:spPr>
        <p:txBody>
          <a:bodyPr anchorCtr="0" anchor="t" bIns="121900" lIns="121900" spcFirstLastPara="1" rIns="121900" wrap="square" tIns="121900">
            <a:spAutoFit/>
          </a:bodyPr>
          <a:lstStyle/>
          <a:p>
            <a:pPr indent="-349250" lvl="0" marL="457200" rtl="0" algn="l">
              <a:spcBef>
                <a:spcPts val="0"/>
              </a:spcBef>
              <a:spcAft>
                <a:spcPts val="0"/>
              </a:spcAft>
              <a:buSzPts val="1900"/>
              <a:buChar char="●"/>
            </a:pPr>
            <a:r>
              <a:rPr lang="en-US"/>
              <a:t>A byproduct of the product’s wide educational reach is an extremely heterogeneous pool of students and graders. Even when we organized students into smaller, more homogenous groups (i.e. same grade and district) model fit was quite variable.</a:t>
            </a:r>
            <a:endParaRPr/>
          </a:p>
        </p:txBody>
      </p:sp>
      <p:sp>
        <p:nvSpPr>
          <p:cNvPr id="257" name="Google Shape;257;p34"/>
          <p:cNvSpPr txBox="1"/>
          <p:nvPr>
            <p:ph type="title"/>
          </p:nvPr>
        </p:nvSpPr>
        <p:spPr>
          <a:xfrm>
            <a:off x="415600" y="440967"/>
            <a:ext cx="11360700" cy="76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200"/>
              <a:buFont typeface="Arial"/>
              <a:buNone/>
            </a:pPr>
            <a:r>
              <a:rPr b="1" lang="en-US" sz="4200">
                <a:latin typeface="Helvetica Neue"/>
                <a:ea typeface="Helvetica Neue"/>
                <a:cs typeface="Helvetica Neue"/>
                <a:sym typeface="Helvetica Neue"/>
              </a:rPr>
              <a:t>Factors influencing model fit</a:t>
            </a:r>
            <a:endParaRPr b="1" sz="4200">
              <a:latin typeface="Helvetica Neue"/>
              <a:ea typeface="Helvetica Neue"/>
              <a:cs typeface="Helvetica Neue"/>
              <a:sym typeface="Helvetica Neue"/>
            </a:endParaRPr>
          </a:p>
        </p:txBody>
      </p:sp>
      <p:pic>
        <p:nvPicPr>
          <p:cNvPr id="258" name="Google Shape;258;p34"/>
          <p:cNvPicPr preferRelativeResize="0"/>
          <p:nvPr/>
        </p:nvPicPr>
        <p:blipFill>
          <a:blip r:embed="rId3">
            <a:alphaModFix/>
          </a:blip>
          <a:stretch>
            <a:fillRect/>
          </a:stretch>
        </p:blipFill>
        <p:spPr>
          <a:xfrm>
            <a:off x="415600" y="1204467"/>
            <a:ext cx="6009977" cy="53487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215075" y="278000"/>
            <a:ext cx="11084100" cy="11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LATENT DIRICHLET ALLOCATION (LDA) MODEL</a:t>
            </a:r>
            <a:endParaRPr/>
          </a:p>
        </p:txBody>
      </p:sp>
      <p:sp>
        <p:nvSpPr>
          <p:cNvPr id="264" name="Google Shape;264;p35"/>
          <p:cNvSpPr txBox="1"/>
          <p:nvPr/>
        </p:nvSpPr>
        <p:spPr>
          <a:xfrm>
            <a:off x="381000" y="977325"/>
            <a:ext cx="545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5" name="Google Shape;265;p35"/>
          <p:cNvSpPr/>
          <p:nvPr/>
        </p:nvSpPr>
        <p:spPr>
          <a:xfrm>
            <a:off x="381000" y="1169025"/>
            <a:ext cx="2170200" cy="10791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274E13"/>
                </a:solidFill>
              </a:rPr>
              <a:t>STUDENT WRITING </a:t>
            </a:r>
            <a:endParaRPr b="1">
              <a:solidFill>
                <a:srgbClr val="274E13"/>
              </a:solidFill>
            </a:endParaRPr>
          </a:p>
          <a:p>
            <a:pPr indent="0" lvl="0" marL="0" rtl="0" algn="l">
              <a:spcBef>
                <a:spcPts val="0"/>
              </a:spcBef>
              <a:spcAft>
                <a:spcPts val="0"/>
              </a:spcAft>
              <a:buNone/>
            </a:pPr>
            <a:r>
              <a:rPr b="1" lang="en-US">
                <a:solidFill>
                  <a:srgbClr val="274E13"/>
                </a:solidFill>
              </a:rPr>
              <a:t>	(Text Corpus)</a:t>
            </a:r>
            <a:endParaRPr b="1">
              <a:solidFill>
                <a:srgbClr val="274E13"/>
              </a:solidFill>
            </a:endParaRPr>
          </a:p>
        </p:txBody>
      </p:sp>
      <p:sp>
        <p:nvSpPr>
          <p:cNvPr id="266" name="Google Shape;266;p35"/>
          <p:cNvSpPr/>
          <p:nvPr/>
        </p:nvSpPr>
        <p:spPr>
          <a:xfrm>
            <a:off x="3162600" y="1169025"/>
            <a:ext cx="2673600" cy="10791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DATA PRE-PROCESSING</a:t>
            </a:r>
            <a:endParaRPr/>
          </a:p>
          <a:p>
            <a:pPr indent="-317500" lvl="0" marL="457200" rtl="0" algn="l">
              <a:spcBef>
                <a:spcPts val="0"/>
              </a:spcBef>
              <a:spcAft>
                <a:spcPts val="0"/>
              </a:spcAft>
              <a:buSzPts val="1400"/>
              <a:buChar char="●"/>
            </a:pPr>
            <a:r>
              <a:rPr lang="en-US"/>
              <a:t>Sentence to words</a:t>
            </a:r>
            <a:endParaRPr/>
          </a:p>
          <a:p>
            <a:pPr indent="-317500" lvl="0" marL="457200" rtl="0" algn="l">
              <a:spcBef>
                <a:spcPts val="0"/>
              </a:spcBef>
              <a:spcAft>
                <a:spcPts val="0"/>
              </a:spcAft>
              <a:buSzPts val="1400"/>
              <a:buChar char="●"/>
            </a:pPr>
            <a:r>
              <a:rPr lang="en-US"/>
              <a:t>Lemmatize words</a:t>
            </a:r>
            <a:endParaRPr/>
          </a:p>
          <a:p>
            <a:pPr indent="-317500" lvl="0" marL="457200" rtl="0" algn="l">
              <a:spcBef>
                <a:spcPts val="0"/>
              </a:spcBef>
              <a:spcAft>
                <a:spcPts val="0"/>
              </a:spcAft>
              <a:buSzPts val="1400"/>
              <a:buChar char="●"/>
            </a:pPr>
            <a:r>
              <a:rPr lang="en-US"/>
              <a:t>Remove Punctuation</a:t>
            </a:r>
            <a:endParaRPr/>
          </a:p>
          <a:p>
            <a:pPr indent="-317500" lvl="0" marL="457200" rtl="0" algn="l">
              <a:spcBef>
                <a:spcPts val="0"/>
              </a:spcBef>
              <a:spcAft>
                <a:spcPts val="0"/>
              </a:spcAft>
              <a:buSzPts val="1400"/>
              <a:buChar char="●"/>
            </a:pPr>
            <a:r>
              <a:rPr lang="en-US"/>
              <a:t>Remove Stopwords</a:t>
            </a:r>
            <a:endParaRPr/>
          </a:p>
        </p:txBody>
      </p:sp>
      <p:sp>
        <p:nvSpPr>
          <p:cNvPr id="267" name="Google Shape;267;p35"/>
          <p:cNvSpPr/>
          <p:nvPr/>
        </p:nvSpPr>
        <p:spPr>
          <a:xfrm>
            <a:off x="6664975" y="1169025"/>
            <a:ext cx="2673600" cy="10791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MAKE BIGRAMS</a:t>
            </a:r>
            <a:endParaRPr/>
          </a:p>
          <a:p>
            <a:pPr indent="-317500" lvl="0" marL="457200" rtl="0" algn="l">
              <a:spcBef>
                <a:spcPts val="0"/>
              </a:spcBef>
              <a:spcAft>
                <a:spcPts val="0"/>
              </a:spcAft>
              <a:buSzPts val="1400"/>
              <a:buChar char="●"/>
            </a:pPr>
            <a:r>
              <a:rPr lang="en-US"/>
              <a:t>Two word frequencies</a:t>
            </a:r>
            <a:endParaRPr/>
          </a:p>
          <a:p>
            <a:pPr indent="0" lvl="0" marL="0" rtl="0" algn="l">
              <a:spcBef>
                <a:spcPts val="0"/>
              </a:spcBef>
              <a:spcAft>
                <a:spcPts val="0"/>
              </a:spcAft>
              <a:buNone/>
            </a:pPr>
            <a:r>
              <a:rPr lang="en-US"/>
              <a:t>MAKE TRIGRAMS</a:t>
            </a:r>
            <a:endParaRPr/>
          </a:p>
          <a:p>
            <a:pPr indent="-317500" lvl="0" marL="457200" rtl="0" algn="l">
              <a:spcBef>
                <a:spcPts val="0"/>
              </a:spcBef>
              <a:spcAft>
                <a:spcPts val="0"/>
              </a:spcAft>
              <a:buSzPts val="1400"/>
              <a:buChar char="●"/>
            </a:pPr>
            <a:r>
              <a:rPr lang="en-US"/>
              <a:t>Three-word Frequencies</a:t>
            </a:r>
            <a:endParaRPr/>
          </a:p>
        </p:txBody>
      </p:sp>
      <p:sp>
        <p:nvSpPr>
          <p:cNvPr id="268" name="Google Shape;268;p35"/>
          <p:cNvSpPr/>
          <p:nvPr/>
        </p:nvSpPr>
        <p:spPr>
          <a:xfrm>
            <a:off x="9950100" y="1169025"/>
            <a:ext cx="2170200" cy="10791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274E13"/>
                </a:solidFill>
              </a:rPr>
              <a:t>DICTIONARY OF WORDS</a:t>
            </a:r>
            <a:endParaRPr b="1">
              <a:solidFill>
                <a:srgbClr val="274E13"/>
              </a:solidFill>
            </a:endParaRPr>
          </a:p>
        </p:txBody>
      </p:sp>
      <p:cxnSp>
        <p:nvCxnSpPr>
          <p:cNvPr id="269" name="Google Shape;269;p35"/>
          <p:cNvCxnSpPr>
            <a:stCxn id="265" idx="3"/>
            <a:endCxn id="266" idx="1"/>
          </p:cNvCxnSpPr>
          <p:nvPr/>
        </p:nvCxnSpPr>
        <p:spPr>
          <a:xfrm>
            <a:off x="2551200" y="1708575"/>
            <a:ext cx="611400" cy="0"/>
          </a:xfrm>
          <a:prstGeom prst="straightConnector1">
            <a:avLst/>
          </a:prstGeom>
          <a:noFill/>
          <a:ln cap="flat" cmpd="sng" w="28575">
            <a:solidFill>
              <a:schemeClr val="dk2"/>
            </a:solidFill>
            <a:prstDash val="solid"/>
            <a:round/>
            <a:headEnd len="med" w="med" type="none"/>
            <a:tailEnd len="med" w="med" type="triangle"/>
          </a:ln>
        </p:spPr>
      </p:cxnSp>
      <p:cxnSp>
        <p:nvCxnSpPr>
          <p:cNvPr id="270" name="Google Shape;270;p35"/>
          <p:cNvCxnSpPr>
            <a:stCxn id="266" idx="3"/>
            <a:endCxn id="267" idx="1"/>
          </p:cNvCxnSpPr>
          <p:nvPr/>
        </p:nvCxnSpPr>
        <p:spPr>
          <a:xfrm>
            <a:off x="5836200" y="1708575"/>
            <a:ext cx="828900" cy="0"/>
          </a:xfrm>
          <a:prstGeom prst="straightConnector1">
            <a:avLst/>
          </a:prstGeom>
          <a:noFill/>
          <a:ln cap="flat" cmpd="sng" w="28575">
            <a:solidFill>
              <a:schemeClr val="dk2"/>
            </a:solidFill>
            <a:prstDash val="solid"/>
            <a:round/>
            <a:headEnd len="med" w="med" type="none"/>
            <a:tailEnd len="med" w="med" type="none"/>
          </a:ln>
        </p:spPr>
      </p:cxnSp>
      <p:cxnSp>
        <p:nvCxnSpPr>
          <p:cNvPr id="271" name="Google Shape;271;p35"/>
          <p:cNvCxnSpPr>
            <a:stCxn id="267" idx="3"/>
            <a:endCxn id="268" idx="1"/>
          </p:cNvCxnSpPr>
          <p:nvPr/>
        </p:nvCxnSpPr>
        <p:spPr>
          <a:xfrm>
            <a:off x="9338575" y="1708575"/>
            <a:ext cx="611400" cy="0"/>
          </a:xfrm>
          <a:prstGeom prst="straightConnector1">
            <a:avLst/>
          </a:prstGeom>
          <a:noFill/>
          <a:ln cap="flat" cmpd="sng" w="28575">
            <a:solidFill>
              <a:schemeClr val="dk2"/>
            </a:solidFill>
            <a:prstDash val="solid"/>
            <a:round/>
            <a:headEnd len="med" w="med" type="none"/>
            <a:tailEnd len="med" w="med" type="none"/>
          </a:ln>
        </p:spPr>
      </p:cxnSp>
      <p:cxnSp>
        <p:nvCxnSpPr>
          <p:cNvPr id="272" name="Google Shape;272;p35"/>
          <p:cNvCxnSpPr>
            <a:stCxn id="267" idx="2"/>
            <a:endCxn id="273" idx="0"/>
          </p:cNvCxnSpPr>
          <p:nvPr/>
        </p:nvCxnSpPr>
        <p:spPr>
          <a:xfrm rot="5400000">
            <a:off x="6477775" y="1695225"/>
            <a:ext cx="971100" cy="2076900"/>
          </a:xfrm>
          <a:prstGeom prst="bentConnector2">
            <a:avLst/>
          </a:prstGeom>
          <a:noFill/>
          <a:ln cap="flat" cmpd="sng" w="28575">
            <a:solidFill>
              <a:schemeClr val="dk2"/>
            </a:solidFill>
            <a:prstDash val="solid"/>
            <a:round/>
            <a:headEnd len="med" w="med" type="none"/>
            <a:tailEnd len="med" w="med" type="none"/>
          </a:ln>
        </p:spPr>
      </p:cxnSp>
      <p:cxnSp>
        <p:nvCxnSpPr>
          <p:cNvPr id="274" name="Google Shape;274;p35"/>
          <p:cNvCxnSpPr>
            <a:stCxn id="268" idx="2"/>
            <a:endCxn id="273" idx="4"/>
          </p:cNvCxnSpPr>
          <p:nvPr/>
        </p:nvCxnSpPr>
        <p:spPr>
          <a:xfrm rot="5400000">
            <a:off x="8003400" y="1026825"/>
            <a:ext cx="1810500" cy="4253100"/>
          </a:xfrm>
          <a:prstGeom prst="bentConnector2">
            <a:avLst/>
          </a:prstGeom>
          <a:noFill/>
          <a:ln cap="flat" cmpd="sng" w="28575">
            <a:solidFill>
              <a:schemeClr val="dk2"/>
            </a:solidFill>
            <a:prstDash val="solid"/>
            <a:round/>
            <a:headEnd len="med" w="med" type="none"/>
            <a:tailEnd len="med" w="med" type="none"/>
          </a:ln>
        </p:spPr>
      </p:cxnSp>
      <p:cxnSp>
        <p:nvCxnSpPr>
          <p:cNvPr id="275" name="Google Shape;275;p35"/>
          <p:cNvCxnSpPr/>
          <p:nvPr/>
        </p:nvCxnSpPr>
        <p:spPr>
          <a:xfrm flipH="1" rot="-5400000">
            <a:off x="4507025" y="2260200"/>
            <a:ext cx="1151100" cy="1151100"/>
          </a:xfrm>
          <a:prstGeom prst="bentConnector3">
            <a:avLst>
              <a:gd fmla="val 36454" name="adj1"/>
            </a:avLst>
          </a:prstGeom>
          <a:noFill/>
          <a:ln cap="flat" cmpd="sng" w="28575">
            <a:solidFill>
              <a:schemeClr val="dk2"/>
            </a:solidFill>
            <a:prstDash val="solid"/>
            <a:round/>
            <a:headEnd len="med" w="med" type="none"/>
            <a:tailEnd len="med" w="med" type="none"/>
          </a:ln>
        </p:spPr>
      </p:cxnSp>
      <p:sp>
        <p:nvSpPr>
          <p:cNvPr id="276" name="Google Shape;276;p35"/>
          <p:cNvSpPr/>
          <p:nvPr/>
        </p:nvSpPr>
        <p:spPr>
          <a:xfrm>
            <a:off x="5248875" y="3039400"/>
            <a:ext cx="2303400" cy="2086200"/>
          </a:xfrm>
          <a:prstGeom prst="octagon">
            <a:avLst>
              <a:gd fmla="val 29289"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t>LDA MODEL</a:t>
            </a:r>
            <a:endParaRPr b="1" sz="1500"/>
          </a:p>
        </p:txBody>
      </p:sp>
      <p:sp>
        <p:nvSpPr>
          <p:cNvPr id="277" name="Google Shape;277;p35"/>
          <p:cNvSpPr/>
          <p:nvPr/>
        </p:nvSpPr>
        <p:spPr>
          <a:xfrm>
            <a:off x="562500" y="4250475"/>
            <a:ext cx="2805600" cy="1738500"/>
          </a:xfrm>
          <a:prstGeom prst="wedgeRoundRectCallout">
            <a:avLst>
              <a:gd fmla="val -20833" name="adj1"/>
              <a:gd fmla="val 62500" name="adj2"/>
              <a:gd fmla="val 0" name="adj3"/>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TOPICS</a:t>
            </a:r>
            <a:endParaRPr b="1"/>
          </a:p>
          <a:p>
            <a:pPr indent="0" lvl="0" marL="0" rtl="0" algn="ctr">
              <a:spcBef>
                <a:spcPts val="0"/>
              </a:spcBef>
              <a:spcAft>
                <a:spcPts val="0"/>
              </a:spcAft>
              <a:buNone/>
            </a:pPr>
            <a:r>
              <a:rPr b="1" lang="en-US"/>
              <a:t>COHERENCY SCORES</a:t>
            </a:r>
            <a:endParaRPr b="1"/>
          </a:p>
          <a:p>
            <a:pPr indent="0" lvl="0" marL="0" rtl="0" algn="ctr">
              <a:spcBef>
                <a:spcPts val="0"/>
              </a:spcBef>
              <a:spcAft>
                <a:spcPts val="0"/>
              </a:spcAft>
              <a:buNone/>
            </a:pPr>
            <a:r>
              <a:rPr b="1" lang="en-US"/>
              <a:t>PERPLEXITY SCORE</a:t>
            </a:r>
            <a:endParaRPr b="1"/>
          </a:p>
        </p:txBody>
      </p:sp>
      <p:cxnSp>
        <p:nvCxnSpPr>
          <p:cNvPr id="278" name="Google Shape;278;p35"/>
          <p:cNvCxnSpPr>
            <a:stCxn id="276" idx="3"/>
            <a:endCxn id="277" idx="3"/>
          </p:cNvCxnSpPr>
          <p:nvPr/>
        </p:nvCxnSpPr>
        <p:spPr>
          <a:xfrm rot="10800000">
            <a:off x="3368102" y="5119600"/>
            <a:ext cx="2491800" cy="6000"/>
          </a:xfrm>
          <a:prstGeom prst="straightConnector1">
            <a:avLst/>
          </a:prstGeom>
          <a:noFill/>
          <a:ln cap="flat" cmpd="sng" w="28575">
            <a:solidFill>
              <a:schemeClr val="dk2"/>
            </a:solidFill>
            <a:prstDash val="solid"/>
            <a:round/>
            <a:headEnd len="med" w="med" type="none"/>
            <a:tailEnd len="med" w="med" type="triangle"/>
          </a:ln>
        </p:spPr>
      </p:cxnSp>
      <p:sp>
        <p:nvSpPr>
          <p:cNvPr id="279" name="Google Shape;279;p35"/>
          <p:cNvSpPr txBox="1"/>
          <p:nvPr/>
        </p:nvSpPr>
        <p:spPr>
          <a:xfrm>
            <a:off x="3368100" y="5473375"/>
            <a:ext cx="3848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t>Coherency Score</a:t>
            </a:r>
            <a:r>
              <a:rPr lang="en-US"/>
              <a:t>: score measuring semantic similarity between words.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0" name="Google Shape;280;p35"/>
          <p:cNvSpPr txBox="1"/>
          <p:nvPr/>
        </p:nvSpPr>
        <p:spPr>
          <a:xfrm>
            <a:off x="7216800" y="5473375"/>
            <a:ext cx="412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dk1"/>
                </a:solidFill>
              </a:rPr>
              <a:t>Perplexity Score:</a:t>
            </a:r>
            <a:r>
              <a:rPr lang="en-US">
                <a:solidFill>
                  <a:schemeClr val="dk1"/>
                </a:solidFill>
              </a:rPr>
              <a:t> measure of how well the probability model predicts topics from the sample.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415600" y="593367"/>
            <a:ext cx="11360700" cy="76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200"/>
              <a:buFont typeface="Arial"/>
              <a:buNone/>
            </a:pPr>
            <a:r>
              <a:rPr b="1" lang="en-US" sz="4200">
                <a:latin typeface="Helvetica Neue"/>
                <a:ea typeface="Helvetica Neue"/>
                <a:cs typeface="Helvetica Neue"/>
                <a:sym typeface="Helvetica Neue"/>
              </a:rPr>
              <a:t>Why Is Essay Grading Hard??</a:t>
            </a:r>
            <a:endParaRPr b="1" sz="4200">
              <a:latin typeface="Helvetica Neue"/>
              <a:ea typeface="Helvetica Neue"/>
              <a:cs typeface="Helvetica Neue"/>
              <a:sym typeface="Helvetica Neue"/>
            </a:endParaRPr>
          </a:p>
        </p:txBody>
      </p:sp>
      <p:sp>
        <p:nvSpPr>
          <p:cNvPr id="101" name="Google Shape;101;p18"/>
          <p:cNvSpPr txBox="1"/>
          <p:nvPr/>
        </p:nvSpPr>
        <p:spPr>
          <a:xfrm>
            <a:off x="11452470" y="6562985"/>
            <a:ext cx="236400" cy="138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chemeClr val="lt1"/>
              </a:buClr>
              <a:buSzPts val="800"/>
              <a:buFont typeface="Arial"/>
              <a:buNone/>
            </a:pPr>
            <a:fld id="{00000000-1234-1234-1234-123412341234}" type="slidenum">
              <a:rPr b="0" i="0" lang="en-US" sz="800" u="none" cap="none" strike="noStrike">
                <a:solidFill>
                  <a:schemeClr val="lt1"/>
                </a:solidFill>
                <a:latin typeface="Arial"/>
                <a:ea typeface="Arial"/>
                <a:cs typeface="Arial"/>
                <a:sym typeface="Arial"/>
              </a:rPr>
              <a:t>‹#›</a:t>
            </a:fld>
            <a:endParaRPr b="0" i="0" sz="800" u="none" cap="none" strike="noStrike">
              <a:solidFill>
                <a:schemeClr val="lt1"/>
              </a:solidFill>
              <a:latin typeface="Arial"/>
              <a:ea typeface="Arial"/>
              <a:cs typeface="Arial"/>
              <a:sym typeface="Arial"/>
            </a:endParaRPr>
          </a:p>
        </p:txBody>
      </p:sp>
      <p:pic>
        <p:nvPicPr>
          <p:cNvPr id="102" name="Google Shape;102;p18"/>
          <p:cNvPicPr preferRelativeResize="0"/>
          <p:nvPr/>
        </p:nvPicPr>
        <p:blipFill rotWithShape="1">
          <a:blip r:embed="rId3">
            <a:alphaModFix/>
          </a:blip>
          <a:srcRect b="0" l="0" r="0" t="0"/>
          <a:stretch/>
        </p:blipFill>
        <p:spPr>
          <a:xfrm>
            <a:off x="10494287" y="4099941"/>
            <a:ext cx="417510" cy="417510"/>
          </a:xfrm>
          <a:prstGeom prst="rect">
            <a:avLst/>
          </a:prstGeom>
          <a:noFill/>
          <a:ln>
            <a:noFill/>
          </a:ln>
        </p:spPr>
      </p:pic>
      <p:sp>
        <p:nvSpPr>
          <p:cNvPr id="103" name="Google Shape;103;p18"/>
          <p:cNvSpPr txBox="1"/>
          <p:nvPr>
            <p:ph idx="2" type="body"/>
          </p:nvPr>
        </p:nvSpPr>
        <p:spPr>
          <a:xfrm>
            <a:off x="7151832" y="1356875"/>
            <a:ext cx="4830000" cy="4574700"/>
          </a:xfrm>
          <a:prstGeom prst="rect">
            <a:avLst/>
          </a:prstGeom>
          <a:ln cap="flat" cmpd="sng" w="19050">
            <a:solidFill>
              <a:srgbClr val="000000"/>
            </a:solidFill>
            <a:prstDash val="solid"/>
            <a:round/>
            <a:headEnd len="sm" w="sm" type="none"/>
            <a:tailEnd len="sm" w="sm" type="none"/>
          </a:ln>
        </p:spPr>
        <p:txBody>
          <a:bodyPr anchorCtr="0" anchor="t" bIns="121900" lIns="121900" spcFirstLastPara="1" rIns="121900" wrap="square" tIns="121900">
            <a:spAutoFit/>
          </a:bodyPr>
          <a:lstStyle/>
          <a:p>
            <a:pPr indent="-349250" lvl="0" marL="457200" rtl="0" algn="l">
              <a:spcBef>
                <a:spcPts val="0"/>
              </a:spcBef>
              <a:spcAft>
                <a:spcPts val="0"/>
              </a:spcAft>
              <a:buSzPts val="1900"/>
              <a:buChar char="●"/>
            </a:pPr>
            <a:r>
              <a:rPr lang="en-US"/>
              <a:t>It’s hard for computers to derive meaning from text. For example, it’s impossible for a computer to say: “Wow, that sentence was poetic!” </a:t>
            </a:r>
            <a:endParaRPr/>
          </a:p>
          <a:p>
            <a:pPr indent="-349250" lvl="0" marL="457200" rtl="0" algn="l">
              <a:spcBef>
                <a:spcPts val="0"/>
              </a:spcBef>
              <a:spcAft>
                <a:spcPts val="0"/>
              </a:spcAft>
              <a:buSzPts val="1900"/>
              <a:buChar char="●"/>
            </a:pPr>
            <a:r>
              <a:rPr lang="en-US"/>
              <a:t>Different writing styles can be equally good but </a:t>
            </a:r>
            <a:r>
              <a:rPr lang="en-US"/>
              <a:t>be assigned vastly different scores by the model.</a:t>
            </a:r>
            <a:endParaRPr/>
          </a:p>
          <a:p>
            <a:pPr indent="-349250" lvl="0" marL="457200" rtl="0" algn="l">
              <a:spcBef>
                <a:spcPts val="0"/>
              </a:spcBef>
              <a:spcAft>
                <a:spcPts val="0"/>
              </a:spcAft>
              <a:buSzPts val="1900"/>
              <a:buChar char="●"/>
            </a:pPr>
            <a:r>
              <a:rPr lang="en-US"/>
              <a:t>Teacher grading is often </a:t>
            </a:r>
            <a:r>
              <a:rPr lang="en-US"/>
              <a:t>extremely</a:t>
            </a:r>
            <a:r>
              <a:rPr lang="en-US"/>
              <a:t> </a:t>
            </a:r>
            <a:r>
              <a:rPr lang="en-US"/>
              <a:t>heterogeneous</a:t>
            </a:r>
            <a:r>
              <a:rPr lang="en-US"/>
              <a:t>. </a:t>
            </a:r>
            <a:endParaRPr/>
          </a:p>
          <a:p>
            <a:pPr indent="-349250" lvl="0" marL="457200" rtl="0" algn="l">
              <a:spcBef>
                <a:spcPts val="0"/>
              </a:spcBef>
              <a:spcAft>
                <a:spcPts val="0"/>
              </a:spcAft>
              <a:buSzPts val="1900"/>
              <a:buChar char="●"/>
            </a:pPr>
            <a:r>
              <a:rPr lang="en-US"/>
              <a:t>Different assignment types and grade levels can partition what is appropriate train data. Reduced amount of </a:t>
            </a:r>
            <a:r>
              <a:rPr lang="en-US"/>
              <a:t>training</a:t>
            </a:r>
            <a:r>
              <a:rPr lang="en-US"/>
              <a:t> data. </a:t>
            </a:r>
            <a:endParaRPr/>
          </a:p>
        </p:txBody>
      </p:sp>
      <p:pic>
        <p:nvPicPr>
          <p:cNvPr id="104" name="Google Shape;104;p18"/>
          <p:cNvPicPr preferRelativeResize="0"/>
          <p:nvPr/>
        </p:nvPicPr>
        <p:blipFill>
          <a:blip r:embed="rId4">
            <a:alphaModFix/>
          </a:blip>
          <a:stretch>
            <a:fillRect/>
          </a:stretch>
        </p:blipFill>
        <p:spPr>
          <a:xfrm>
            <a:off x="269375" y="3911663"/>
            <a:ext cx="5182524" cy="2789913"/>
          </a:xfrm>
          <a:prstGeom prst="rect">
            <a:avLst/>
          </a:prstGeom>
          <a:noFill/>
          <a:ln>
            <a:noFill/>
          </a:ln>
        </p:spPr>
      </p:pic>
      <p:pic>
        <p:nvPicPr>
          <p:cNvPr id="105" name="Google Shape;105;p18"/>
          <p:cNvPicPr preferRelativeResize="0"/>
          <p:nvPr/>
        </p:nvPicPr>
        <p:blipFill>
          <a:blip r:embed="rId5">
            <a:alphaModFix/>
          </a:blip>
          <a:stretch>
            <a:fillRect/>
          </a:stretch>
        </p:blipFill>
        <p:spPr>
          <a:xfrm>
            <a:off x="381000" y="1356875"/>
            <a:ext cx="6770825" cy="2939760"/>
          </a:xfrm>
          <a:prstGeom prst="rect">
            <a:avLst/>
          </a:prstGeom>
          <a:noFill/>
          <a:ln>
            <a:noFill/>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6"/>
          <p:cNvSpPr txBox="1"/>
          <p:nvPr>
            <p:ph type="title"/>
          </p:nvPr>
        </p:nvSpPr>
        <p:spPr>
          <a:xfrm>
            <a:off x="227075" y="439875"/>
            <a:ext cx="11084100" cy="114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PERFORMANCE MEASURES</a:t>
            </a:r>
            <a:endParaRPr/>
          </a:p>
        </p:txBody>
      </p:sp>
      <p:sp>
        <p:nvSpPr>
          <p:cNvPr id="286" name="Google Shape;286;p36"/>
          <p:cNvSpPr txBox="1"/>
          <p:nvPr/>
        </p:nvSpPr>
        <p:spPr>
          <a:xfrm>
            <a:off x="0" y="1019850"/>
            <a:ext cx="81084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Coherency Score</a:t>
            </a:r>
            <a:endParaRPr b="1" sz="1600"/>
          </a:p>
          <a:p>
            <a:pPr indent="0" lvl="0" marL="0" rtl="0" algn="l">
              <a:spcBef>
                <a:spcPts val="0"/>
              </a:spcBef>
              <a:spcAft>
                <a:spcPts val="0"/>
              </a:spcAft>
              <a:buNone/>
            </a:pPr>
            <a:r>
              <a:rPr lang="en-US" sz="1600"/>
              <a:t>Measures semantic similarity of words from the same topic that the student has used.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solidFill>
                  <a:srgbClr val="212121"/>
                </a:solidFill>
                <a:highlight>
                  <a:srgbClr val="FFFFFF"/>
                </a:highlight>
                <a:latin typeface="Roboto"/>
                <a:ea typeface="Roboto"/>
                <a:cs typeface="Roboto"/>
                <a:sym typeface="Roboto"/>
              </a:rPr>
              <a:t>T</a:t>
            </a:r>
            <a:r>
              <a:rPr lang="en-US" sz="1600">
                <a:solidFill>
                  <a:srgbClr val="212121"/>
                </a:solidFill>
                <a:highlight>
                  <a:srgbClr val="FFFFFF"/>
                </a:highlight>
              </a:rPr>
              <a:t>he weights on each word reflect how important a keyword is to that topic.</a:t>
            </a:r>
            <a:endParaRPr sz="1600"/>
          </a:p>
        </p:txBody>
      </p:sp>
      <p:pic>
        <p:nvPicPr>
          <p:cNvPr id="287" name="Google Shape;287;p36"/>
          <p:cNvPicPr preferRelativeResize="0"/>
          <p:nvPr/>
        </p:nvPicPr>
        <p:blipFill>
          <a:blip r:embed="rId3">
            <a:alphaModFix/>
          </a:blip>
          <a:stretch>
            <a:fillRect/>
          </a:stretch>
        </p:blipFill>
        <p:spPr>
          <a:xfrm>
            <a:off x="0" y="2804663"/>
            <a:ext cx="6493299" cy="722625"/>
          </a:xfrm>
          <a:prstGeom prst="rect">
            <a:avLst/>
          </a:prstGeom>
          <a:noFill/>
          <a:ln>
            <a:noFill/>
          </a:ln>
        </p:spPr>
      </p:pic>
      <p:pic>
        <p:nvPicPr>
          <p:cNvPr id="288" name="Google Shape;288;p36"/>
          <p:cNvPicPr preferRelativeResize="0"/>
          <p:nvPr/>
        </p:nvPicPr>
        <p:blipFill>
          <a:blip r:embed="rId4">
            <a:alphaModFix/>
          </a:blip>
          <a:stretch>
            <a:fillRect/>
          </a:stretch>
        </p:blipFill>
        <p:spPr>
          <a:xfrm>
            <a:off x="0" y="4162600"/>
            <a:ext cx="6854575" cy="722625"/>
          </a:xfrm>
          <a:prstGeom prst="rect">
            <a:avLst/>
          </a:prstGeom>
          <a:noFill/>
          <a:ln>
            <a:noFill/>
          </a:ln>
        </p:spPr>
      </p:pic>
      <p:sp>
        <p:nvSpPr>
          <p:cNvPr id="289" name="Google Shape;289;p36"/>
          <p:cNvSpPr/>
          <p:nvPr/>
        </p:nvSpPr>
        <p:spPr>
          <a:xfrm>
            <a:off x="6757975" y="3921325"/>
            <a:ext cx="2651700" cy="10917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Climate </a:t>
            </a:r>
            <a:endParaRPr b="1"/>
          </a:p>
          <a:p>
            <a:pPr indent="0" lvl="0" marL="0" rtl="0" algn="ctr">
              <a:spcBef>
                <a:spcPts val="0"/>
              </a:spcBef>
              <a:spcAft>
                <a:spcPts val="0"/>
              </a:spcAft>
              <a:buNone/>
            </a:pPr>
            <a:r>
              <a:rPr b="1" lang="en-US"/>
              <a:t>Global Warming</a:t>
            </a:r>
            <a:endParaRPr b="1"/>
          </a:p>
          <a:p>
            <a:pPr indent="0" lvl="0" marL="0" rtl="0" algn="l">
              <a:spcBef>
                <a:spcPts val="0"/>
              </a:spcBef>
              <a:spcAft>
                <a:spcPts val="0"/>
              </a:spcAft>
              <a:buNone/>
            </a:pPr>
            <a:r>
              <a:t/>
            </a:r>
            <a:endParaRPr/>
          </a:p>
        </p:txBody>
      </p:sp>
      <p:sp>
        <p:nvSpPr>
          <p:cNvPr id="290" name="Google Shape;290;p36"/>
          <p:cNvSpPr/>
          <p:nvPr/>
        </p:nvSpPr>
        <p:spPr>
          <a:xfrm>
            <a:off x="6277225" y="2435588"/>
            <a:ext cx="2338200" cy="10917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Energy Sources</a:t>
            </a:r>
            <a:endParaRPr b="1"/>
          </a:p>
        </p:txBody>
      </p:sp>
      <p:cxnSp>
        <p:nvCxnSpPr>
          <p:cNvPr id="291" name="Google Shape;291;p36"/>
          <p:cNvCxnSpPr>
            <a:stCxn id="287" idx="0"/>
            <a:endCxn id="290" idx="0"/>
          </p:cNvCxnSpPr>
          <p:nvPr/>
        </p:nvCxnSpPr>
        <p:spPr>
          <a:xfrm rot="-5400000">
            <a:off x="5162000" y="520313"/>
            <a:ext cx="369000" cy="4199700"/>
          </a:xfrm>
          <a:prstGeom prst="curvedConnector3">
            <a:avLst>
              <a:gd fmla="val 164553" name="adj1"/>
            </a:avLst>
          </a:prstGeom>
          <a:noFill/>
          <a:ln cap="flat" cmpd="sng" w="19050">
            <a:solidFill>
              <a:schemeClr val="dk2"/>
            </a:solidFill>
            <a:prstDash val="solid"/>
            <a:round/>
            <a:headEnd len="med" w="med" type="none"/>
            <a:tailEnd len="med" w="med" type="none"/>
          </a:ln>
        </p:spPr>
      </p:cxnSp>
      <p:cxnSp>
        <p:nvCxnSpPr>
          <p:cNvPr id="292" name="Google Shape;292;p36"/>
          <p:cNvCxnSpPr>
            <a:stCxn id="288" idx="2"/>
            <a:endCxn id="289" idx="4"/>
          </p:cNvCxnSpPr>
          <p:nvPr/>
        </p:nvCxnSpPr>
        <p:spPr>
          <a:xfrm flipH="1" rot="-5400000">
            <a:off x="5691687" y="2620825"/>
            <a:ext cx="127800" cy="4656600"/>
          </a:xfrm>
          <a:prstGeom prst="curvedConnector3">
            <a:avLst>
              <a:gd fmla="val 286326" name="adj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7"/>
          <p:cNvSpPr txBox="1"/>
          <p:nvPr>
            <p:ph type="title"/>
          </p:nvPr>
        </p:nvSpPr>
        <p:spPr>
          <a:xfrm>
            <a:off x="227075" y="290000"/>
            <a:ext cx="11084100" cy="114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FUTURE RECOMMENDATIONS</a:t>
            </a:r>
            <a:endParaRPr/>
          </a:p>
        </p:txBody>
      </p:sp>
      <p:grpSp>
        <p:nvGrpSpPr>
          <p:cNvPr id="298" name="Google Shape;298;p37"/>
          <p:cNvGrpSpPr/>
          <p:nvPr/>
        </p:nvGrpSpPr>
        <p:grpSpPr>
          <a:xfrm>
            <a:off x="8050499" y="3214860"/>
            <a:ext cx="3292799" cy="1845954"/>
            <a:chOff x="6038025" y="2598925"/>
            <a:chExt cx="2469661" cy="1384500"/>
          </a:xfrm>
        </p:grpSpPr>
        <p:cxnSp>
          <p:nvCxnSpPr>
            <p:cNvPr id="299" name="Google Shape;299;p37"/>
            <p:cNvCxnSpPr/>
            <p:nvPr/>
          </p:nvCxnSpPr>
          <p:spPr>
            <a:xfrm>
              <a:off x="6038025" y="3312550"/>
              <a:ext cx="582000" cy="0"/>
            </a:xfrm>
            <a:prstGeom prst="straightConnector1">
              <a:avLst/>
            </a:prstGeom>
            <a:noFill/>
            <a:ln cap="flat" cmpd="sng" w="9525">
              <a:solidFill>
                <a:srgbClr val="C2C2C2"/>
              </a:solidFill>
              <a:prstDash val="solid"/>
              <a:round/>
              <a:headEnd len="sm" w="sm" type="none"/>
              <a:tailEnd len="sm" w="sm" type="none"/>
            </a:ln>
          </p:spPr>
        </p:cxnSp>
        <p:sp>
          <p:nvSpPr>
            <p:cNvPr id="300" name="Google Shape;300;p37"/>
            <p:cNvSpPr txBox="1"/>
            <p:nvPr/>
          </p:nvSpPr>
          <p:spPr>
            <a:xfrm>
              <a:off x="6640486" y="2598925"/>
              <a:ext cx="1867200" cy="13845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600">
                  <a:latin typeface="Roboto"/>
                  <a:ea typeface="Roboto"/>
                  <a:cs typeface="Roboto"/>
                  <a:sym typeface="Roboto"/>
                </a:rPr>
                <a:t>Base Level</a:t>
              </a:r>
              <a:endParaRPr b="1" sz="1600">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a:p>
              <a:pPr indent="0" lvl="0" marL="0" rtl="0" algn="l">
                <a:spcBef>
                  <a:spcPts val="0"/>
                </a:spcBef>
                <a:spcAft>
                  <a:spcPts val="2100"/>
                </a:spcAft>
                <a:buNone/>
              </a:pPr>
              <a:r>
                <a:rPr lang="en-US" sz="1300">
                  <a:solidFill>
                    <a:schemeClr val="dk1"/>
                  </a:solidFill>
                  <a:latin typeface="Roboto"/>
                  <a:ea typeface="Roboto"/>
                  <a:cs typeface="Roboto"/>
                  <a:sym typeface="Roboto"/>
                </a:rPr>
                <a:t>Used the entire Data set and evaluate the set of possible topics. </a:t>
              </a:r>
              <a:endParaRPr b="1" sz="1100">
                <a:latin typeface="Roboto"/>
                <a:ea typeface="Roboto"/>
                <a:cs typeface="Roboto"/>
                <a:sym typeface="Roboto"/>
              </a:endParaRPr>
            </a:p>
          </p:txBody>
        </p:sp>
        <p:sp>
          <p:nvSpPr>
            <p:cNvPr id="301" name="Google Shape;301;p37"/>
            <p:cNvSpPr/>
            <p:nvPr/>
          </p:nvSpPr>
          <p:spPr>
            <a:xfrm>
              <a:off x="6424027" y="3212150"/>
              <a:ext cx="198600" cy="198300"/>
            </a:xfrm>
            <a:prstGeom prst="ellipse">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2" name="Google Shape;302;p37"/>
            <p:cNvSpPr txBox="1"/>
            <p:nvPr/>
          </p:nvSpPr>
          <p:spPr>
            <a:xfrm>
              <a:off x="6399017" y="3156109"/>
              <a:ext cx="247500" cy="312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1</a:t>
              </a:r>
              <a:endParaRPr sz="1100">
                <a:solidFill>
                  <a:srgbClr val="FFFFFF"/>
                </a:solidFill>
                <a:latin typeface="Roboto"/>
                <a:ea typeface="Roboto"/>
                <a:cs typeface="Roboto"/>
                <a:sym typeface="Roboto"/>
              </a:endParaRPr>
            </a:p>
          </p:txBody>
        </p:sp>
      </p:grpSp>
      <p:grpSp>
        <p:nvGrpSpPr>
          <p:cNvPr id="303" name="Google Shape;303;p37"/>
          <p:cNvGrpSpPr/>
          <p:nvPr/>
        </p:nvGrpSpPr>
        <p:grpSpPr>
          <a:xfrm>
            <a:off x="848407" y="2184909"/>
            <a:ext cx="3992872" cy="1845954"/>
            <a:chOff x="636321" y="1844098"/>
            <a:chExt cx="2994729" cy="1384500"/>
          </a:xfrm>
        </p:grpSpPr>
        <p:sp>
          <p:nvSpPr>
            <p:cNvPr id="304" name="Google Shape;304;p37"/>
            <p:cNvSpPr txBox="1"/>
            <p:nvPr/>
          </p:nvSpPr>
          <p:spPr>
            <a:xfrm>
              <a:off x="636321" y="1844098"/>
              <a:ext cx="1867200" cy="13845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r>
                <a:rPr b="1" lang="en-US" sz="1600">
                  <a:latin typeface="Roboto"/>
                  <a:ea typeface="Roboto"/>
                  <a:cs typeface="Roboto"/>
                  <a:sym typeface="Roboto"/>
                </a:rPr>
                <a:t>Working Model</a:t>
              </a:r>
              <a:endParaRPr b="1" sz="1600">
                <a:latin typeface="Roboto"/>
                <a:ea typeface="Roboto"/>
                <a:cs typeface="Roboto"/>
                <a:sym typeface="Roboto"/>
              </a:endParaRPr>
            </a:p>
            <a:p>
              <a:pPr indent="0" lvl="0" marL="0" rtl="0" algn="r">
                <a:spcBef>
                  <a:spcPts val="0"/>
                </a:spcBef>
                <a:spcAft>
                  <a:spcPts val="0"/>
                </a:spcAft>
                <a:buNone/>
              </a:pPr>
              <a:r>
                <a:t/>
              </a:r>
              <a:endParaRPr b="1" sz="1600">
                <a:latin typeface="Roboto"/>
                <a:ea typeface="Roboto"/>
                <a:cs typeface="Roboto"/>
                <a:sym typeface="Roboto"/>
              </a:endParaRPr>
            </a:p>
            <a:p>
              <a:pPr indent="0" lvl="0" marL="0" rtl="0" algn="r">
                <a:spcBef>
                  <a:spcPts val="0"/>
                </a:spcBef>
                <a:spcAft>
                  <a:spcPts val="2100"/>
                </a:spcAft>
                <a:buNone/>
              </a:pPr>
              <a:r>
                <a:rPr lang="en-US" sz="1200">
                  <a:solidFill>
                    <a:schemeClr val="dk1"/>
                  </a:solidFill>
                  <a:latin typeface="Roboto"/>
                  <a:ea typeface="Roboto"/>
                  <a:cs typeface="Roboto"/>
                  <a:sym typeface="Roboto"/>
                </a:rPr>
                <a:t>Now we have a trained Model that gives coherency scores and topics for the whole Data set</a:t>
              </a:r>
              <a:r>
                <a:rPr lang="en-US" sz="1100">
                  <a:solidFill>
                    <a:schemeClr val="dk1"/>
                  </a:solidFill>
                  <a:latin typeface="Roboto"/>
                  <a:ea typeface="Roboto"/>
                  <a:cs typeface="Roboto"/>
                  <a:sym typeface="Roboto"/>
                </a:rPr>
                <a:t>.</a:t>
              </a:r>
              <a:endParaRPr b="1" sz="1100">
                <a:latin typeface="Roboto"/>
                <a:ea typeface="Roboto"/>
                <a:cs typeface="Roboto"/>
                <a:sym typeface="Roboto"/>
              </a:endParaRPr>
            </a:p>
          </p:txBody>
        </p:sp>
        <p:cxnSp>
          <p:nvCxnSpPr>
            <p:cNvPr id="305" name="Google Shape;305;p37"/>
            <p:cNvCxnSpPr/>
            <p:nvPr/>
          </p:nvCxnSpPr>
          <p:spPr>
            <a:xfrm rot="10800000">
              <a:off x="2587350" y="2536350"/>
              <a:ext cx="1043700" cy="0"/>
            </a:xfrm>
            <a:prstGeom prst="straightConnector1">
              <a:avLst/>
            </a:prstGeom>
            <a:noFill/>
            <a:ln cap="flat" cmpd="sng" w="9525">
              <a:solidFill>
                <a:srgbClr val="C2C2C2"/>
              </a:solidFill>
              <a:prstDash val="solid"/>
              <a:round/>
              <a:headEnd len="sm" w="sm" type="none"/>
              <a:tailEnd len="sm" w="sm" type="none"/>
            </a:ln>
          </p:spPr>
        </p:cxnSp>
        <p:sp>
          <p:nvSpPr>
            <p:cNvPr id="306" name="Google Shape;306;p37"/>
            <p:cNvSpPr/>
            <p:nvPr/>
          </p:nvSpPr>
          <p:spPr>
            <a:xfrm>
              <a:off x="2523501" y="2431050"/>
              <a:ext cx="198600" cy="198300"/>
            </a:xfrm>
            <a:prstGeom prst="ellipse">
              <a:avLst/>
            </a:prstGeom>
            <a:solidFill>
              <a:srgbClr val="0B77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7" name="Google Shape;307;p37"/>
            <p:cNvSpPr txBox="1"/>
            <p:nvPr/>
          </p:nvSpPr>
          <p:spPr>
            <a:xfrm>
              <a:off x="2498491" y="2373759"/>
              <a:ext cx="247500" cy="312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2</a:t>
              </a:r>
              <a:endParaRPr sz="1100">
                <a:solidFill>
                  <a:srgbClr val="FFFFFF"/>
                </a:solidFill>
                <a:latin typeface="Roboto"/>
                <a:ea typeface="Roboto"/>
                <a:cs typeface="Roboto"/>
                <a:sym typeface="Roboto"/>
              </a:endParaRPr>
            </a:p>
          </p:txBody>
        </p:sp>
      </p:grpSp>
      <p:grpSp>
        <p:nvGrpSpPr>
          <p:cNvPr id="308" name="Google Shape;308;p37"/>
          <p:cNvGrpSpPr/>
          <p:nvPr/>
        </p:nvGrpSpPr>
        <p:grpSpPr>
          <a:xfrm>
            <a:off x="6543970" y="983363"/>
            <a:ext cx="4799328" cy="1845954"/>
            <a:chOff x="4908100" y="889950"/>
            <a:chExt cx="3599586" cy="1384500"/>
          </a:xfrm>
        </p:grpSpPr>
        <p:cxnSp>
          <p:nvCxnSpPr>
            <p:cNvPr id="309" name="Google Shape;309;p37"/>
            <p:cNvCxnSpPr/>
            <p:nvPr/>
          </p:nvCxnSpPr>
          <p:spPr>
            <a:xfrm>
              <a:off x="4908100" y="1593250"/>
              <a:ext cx="1715100" cy="0"/>
            </a:xfrm>
            <a:prstGeom prst="straightConnector1">
              <a:avLst/>
            </a:prstGeom>
            <a:noFill/>
            <a:ln cap="flat" cmpd="sng" w="9525">
              <a:solidFill>
                <a:srgbClr val="C2C2C2"/>
              </a:solidFill>
              <a:prstDash val="solid"/>
              <a:round/>
              <a:headEnd len="sm" w="sm" type="none"/>
              <a:tailEnd len="sm" w="sm" type="none"/>
            </a:ln>
          </p:spPr>
        </p:cxnSp>
        <p:sp>
          <p:nvSpPr>
            <p:cNvPr id="310" name="Google Shape;310;p37"/>
            <p:cNvSpPr txBox="1"/>
            <p:nvPr/>
          </p:nvSpPr>
          <p:spPr>
            <a:xfrm>
              <a:off x="6640486" y="889950"/>
              <a:ext cx="1867200" cy="13845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600">
                  <a:latin typeface="Roboto"/>
                  <a:ea typeface="Roboto"/>
                  <a:cs typeface="Roboto"/>
                  <a:sym typeface="Roboto"/>
                </a:rPr>
                <a:t>Prediction Stage</a:t>
              </a:r>
              <a:endParaRPr b="1" sz="1600">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a:p>
              <a:pPr indent="0" lvl="0" marL="0" rtl="0" algn="l">
                <a:spcBef>
                  <a:spcPts val="0"/>
                </a:spcBef>
                <a:spcAft>
                  <a:spcPts val="0"/>
                </a:spcAft>
                <a:buNone/>
              </a:pPr>
              <a:r>
                <a:rPr lang="en-US" sz="1200">
                  <a:solidFill>
                    <a:schemeClr val="dk1"/>
                  </a:solidFill>
                  <a:latin typeface="Roboto"/>
                  <a:ea typeface="Roboto"/>
                  <a:cs typeface="Roboto"/>
                  <a:sym typeface="Roboto"/>
                </a:rPr>
                <a:t>Use the model to make predictions on individual student essays</a:t>
              </a:r>
              <a:endParaRPr b="1" sz="1200">
                <a:solidFill>
                  <a:schemeClr val="dk1"/>
                </a:solidFill>
                <a:latin typeface="Roboto"/>
                <a:ea typeface="Roboto"/>
                <a:cs typeface="Roboto"/>
                <a:sym typeface="Roboto"/>
              </a:endParaRPr>
            </a:p>
            <a:p>
              <a:pPr indent="0" lvl="0" marL="0" rtl="0" algn="l">
                <a:spcBef>
                  <a:spcPts val="2100"/>
                </a:spcBef>
                <a:spcAft>
                  <a:spcPts val="2100"/>
                </a:spcAft>
                <a:buNone/>
              </a:pPr>
              <a:r>
                <a:t/>
              </a:r>
              <a:endParaRPr sz="1100">
                <a:latin typeface="Roboto"/>
                <a:ea typeface="Roboto"/>
                <a:cs typeface="Roboto"/>
                <a:sym typeface="Roboto"/>
              </a:endParaRPr>
            </a:p>
          </p:txBody>
        </p:sp>
        <p:sp>
          <p:nvSpPr>
            <p:cNvPr id="311" name="Google Shape;311;p37"/>
            <p:cNvSpPr/>
            <p:nvPr/>
          </p:nvSpPr>
          <p:spPr>
            <a:xfrm>
              <a:off x="6427830" y="1493307"/>
              <a:ext cx="198600" cy="198300"/>
            </a:xfrm>
            <a:prstGeom prst="ellipse">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2" name="Google Shape;312;p37"/>
            <p:cNvSpPr txBox="1"/>
            <p:nvPr/>
          </p:nvSpPr>
          <p:spPr>
            <a:xfrm>
              <a:off x="6402820" y="1436790"/>
              <a:ext cx="247500" cy="312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3</a:t>
              </a:r>
              <a:endParaRPr sz="1100">
                <a:solidFill>
                  <a:srgbClr val="FFFFFF"/>
                </a:solidFill>
                <a:latin typeface="Roboto"/>
                <a:ea typeface="Roboto"/>
                <a:cs typeface="Roboto"/>
                <a:sym typeface="Roboto"/>
              </a:endParaRPr>
            </a:p>
          </p:txBody>
        </p:sp>
      </p:grpSp>
      <p:grpSp>
        <p:nvGrpSpPr>
          <p:cNvPr id="313" name="Google Shape;313;p37"/>
          <p:cNvGrpSpPr/>
          <p:nvPr/>
        </p:nvGrpSpPr>
        <p:grpSpPr>
          <a:xfrm>
            <a:off x="3752692" y="1260962"/>
            <a:ext cx="4686298" cy="4335895"/>
            <a:chOff x="2991269" y="1153325"/>
            <a:chExt cx="3514811" cy="3252003"/>
          </a:xfrm>
        </p:grpSpPr>
        <p:sp>
          <p:nvSpPr>
            <p:cNvPr id="314" name="Google Shape;314;p37"/>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rgbClr val="D9D9D9"/>
            </a:solidFill>
            <a:ln>
              <a:noFill/>
            </a:ln>
          </p:spPr>
        </p:sp>
        <p:sp>
          <p:nvSpPr>
            <p:cNvPr id="315" name="Google Shape;315;p37"/>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085631"/>
            </a:solidFill>
            <a:ln>
              <a:noFill/>
            </a:ln>
          </p:spPr>
        </p:sp>
        <p:sp>
          <p:nvSpPr>
            <p:cNvPr id="316" name="Google Shape;316;p37"/>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0E9453"/>
            </a:solidFill>
            <a:ln>
              <a:noFill/>
            </a:ln>
          </p:spPr>
        </p:sp>
        <p:sp>
          <p:nvSpPr>
            <p:cNvPr id="317" name="Google Shape;317;p37"/>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18" name="Google Shape;318;p37"/>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085631"/>
            </a:solidFill>
            <a:ln>
              <a:noFill/>
            </a:ln>
          </p:spPr>
        </p:sp>
        <p:sp>
          <p:nvSpPr>
            <p:cNvPr id="319" name="Google Shape;319;p37"/>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0B7743"/>
            </a:solidFill>
            <a:ln>
              <a:noFill/>
            </a:ln>
          </p:spPr>
        </p:sp>
        <p:sp>
          <p:nvSpPr>
            <p:cNvPr id="320" name="Google Shape;320;p37"/>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rgbClr val="085631"/>
            </a:solidFill>
            <a:ln>
              <a:noFill/>
            </a:ln>
          </p:spPr>
        </p:sp>
        <p:sp>
          <p:nvSpPr>
            <p:cNvPr id="321" name="Google Shape;321;p37"/>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rgbClr val="0B7140"/>
            </a:solidFill>
            <a:ln>
              <a:noFill/>
            </a:ln>
          </p:spPr>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8"/>
          <p:cNvSpPr txBox="1"/>
          <p:nvPr>
            <p:ph type="title"/>
          </p:nvPr>
        </p:nvSpPr>
        <p:spPr>
          <a:xfrm>
            <a:off x="415650" y="2314975"/>
            <a:ext cx="11360700" cy="1122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Helvetica Neue"/>
                <a:ea typeface="Helvetica Neue"/>
                <a:cs typeface="Helvetica Neue"/>
                <a:sym typeface="Helvetica Neue"/>
              </a:rPr>
              <a:t>Teacher Highlighting</a:t>
            </a:r>
            <a:endParaRPr>
              <a:latin typeface="Helvetica Neue"/>
              <a:ea typeface="Helvetica Neue"/>
              <a:cs typeface="Helvetica Neue"/>
              <a:sym typeface="Helvetica Neue"/>
            </a:endParaRPr>
          </a:p>
        </p:txBody>
      </p:sp>
      <p:graphicFrame>
        <p:nvGraphicFramePr>
          <p:cNvPr id="327" name="Google Shape;327;p38"/>
          <p:cNvGraphicFramePr/>
          <p:nvPr/>
        </p:nvGraphicFramePr>
        <p:xfrm>
          <a:off x="361609" y="3543289"/>
          <a:ext cx="3000000" cy="3000000"/>
        </p:xfrm>
        <a:graphic>
          <a:graphicData uri="http://schemas.openxmlformats.org/drawingml/2006/table">
            <a:tbl>
              <a:tblPr bandRow="1" firstRow="1">
                <a:noFill/>
                <a:tableStyleId>{DAE88702-9F0E-4E88-9D59-74349D0E9CFD}</a:tableStyleId>
              </a:tblPr>
              <a:tblGrid>
                <a:gridCol w="2379275"/>
                <a:gridCol w="3433975"/>
                <a:gridCol w="5655525"/>
              </a:tblGrid>
              <a:tr h="1422200">
                <a:tc>
                  <a:txBody>
                    <a:bodyPr/>
                    <a:lstStyle/>
                    <a:p>
                      <a:pPr indent="0" lvl="0" marL="0" marR="0" rtl="0" algn="l">
                        <a:spcBef>
                          <a:spcPts val="0"/>
                        </a:spcBef>
                        <a:spcAft>
                          <a:spcPts val="0"/>
                        </a:spcAft>
                        <a:buNone/>
                      </a:pPr>
                      <a:r>
                        <a:rPr b="1" lang="en-US" sz="1800">
                          <a:solidFill>
                            <a:srgbClr val="000000"/>
                          </a:solidFill>
                          <a:latin typeface="Helvetica Neue"/>
                          <a:ea typeface="Helvetica Neue"/>
                          <a:cs typeface="Helvetica Neue"/>
                          <a:sym typeface="Helvetica Neue"/>
                        </a:rPr>
                        <a:t>Teacher Highlighting</a:t>
                      </a:r>
                      <a:endParaRPr b="1" sz="1800">
                        <a:solidFill>
                          <a:srgbClr val="000000"/>
                        </a:solidFill>
                        <a:latin typeface="Helvetica Neue"/>
                        <a:ea typeface="Helvetica Neue"/>
                        <a:cs typeface="Helvetica Neue"/>
                        <a:sym typeface="Helvetica Neue"/>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b="1" lang="en-US" sz="1600">
                          <a:solidFill>
                            <a:srgbClr val="000000"/>
                          </a:solidFill>
                          <a:latin typeface="Helvetica Neue"/>
                          <a:ea typeface="Helvetica Neue"/>
                          <a:cs typeface="Helvetica Neue"/>
                          <a:sym typeface="Helvetica Neue"/>
                        </a:rPr>
                        <a:t>Automatically present key facets of student writing, based on the rubric, for teachers for easier grading.</a:t>
                      </a:r>
                      <a:endParaRPr b="1" sz="1600">
                        <a:solidFill>
                          <a:srgbClr val="000000"/>
                        </a:solidFill>
                        <a:latin typeface="Helvetica Neue"/>
                        <a:ea typeface="Helvetica Neue"/>
                        <a:cs typeface="Helvetica Neue"/>
                        <a:sym typeface="Helvetica Neue"/>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5"/>
                    </a:solidFill>
                  </a:tcPr>
                </a:tc>
                <a:tc>
                  <a:txBody>
                    <a:bodyPr/>
                    <a:lstStyle/>
                    <a:p>
                      <a:pPr indent="-285750" lvl="0" marL="285750" marR="0" rtl="0" algn="l">
                        <a:spcBef>
                          <a:spcPts val="0"/>
                        </a:spcBef>
                        <a:spcAft>
                          <a:spcPts val="0"/>
                        </a:spcAft>
                        <a:buSzPts val="1200"/>
                        <a:buFont typeface="Helvetica Neue"/>
                        <a:buChar char="▪"/>
                      </a:pPr>
                      <a:r>
                        <a:rPr b="1" lang="en-US" sz="1200">
                          <a:solidFill>
                            <a:srgbClr val="000000"/>
                          </a:solidFill>
                          <a:latin typeface="Helvetica Neue"/>
                          <a:ea typeface="Helvetica Neue"/>
                          <a:cs typeface="Helvetica Neue"/>
                          <a:sym typeface="Helvetica Neue"/>
                        </a:rPr>
                        <a:t>Key metrics + percentiles (word count, Kincaid Grade Level, etc.)</a:t>
                      </a:r>
                      <a:endParaRPr b="1" sz="1200">
                        <a:solidFill>
                          <a:srgbClr val="000000"/>
                        </a:solidFill>
                        <a:latin typeface="Helvetica Neue"/>
                        <a:ea typeface="Helvetica Neue"/>
                        <a:cs typeface="Helvetica Neue"/>
                        <a:sym typeface="Helvetica Neue"/>
                      </a:endParaRPr>
                    </a:p>
                    <a:p>
                      <a:pPr indent="-285750" lvl="0" marL="285750" marR="0" rtl="0" algn="l">
                        <a:spcBef>
                          <a:spcPts val="0"/>
                        </a:spcBef>
                        <a:spcAft>
                          <a:spcPts val="0"/>
                        </a:spcAft>
                        <a:buSzPts val="1200"/>
                        <a:buFont typeface="Helvetica Neue"/>
                        <a:buChar char="▪"/>
                      </a:pPr>
                      <a:r>
                        <a:rPr b="1" lang="en-US" sz="1200">
                          <a:solidFill>
                            <a:srgbClr val="000000"/>
                          </a:solidFill>
                          <a:latin typeface="Helvetica Neue"/>
                          <a:ea typeface="Helvetica Neue"/>
                          <a:cs typeface="Helvetica Neue"/>
                          <a:sym typeface="Helvetica Neue"/>
                        </a:rPr>
                        <a:t>Transition words, misspellings, vocab words</a:t>
                      </a:r>
                      <a:endParaRPr b="1" sz="1200">
                        <a:solidFill>
                          <a:srgbClr val="000000"/>
                        </a:solidFill>
                        <a:latin typeface="Helvetica Neue"/>
                        <a:ea typeface="Helvetica Neue"/>
                        <a:cs typeface="Helvetica Neue"/>
                        <a:sym typeface="Helvetica Neue"/>
                      </a:endParaRPr>
                    </a:p>
                    <a:p>
                      <a:pPr indent="-285750" lvl="0" marL="285750" marR="0" rtl="0" algn="l">
                        <a:spcBef>
                          <a:spcPts val="0"/>
                        </a:spcBef>
                        <a:spcAft>
                          <a:spcPts val="0"/>
                        </a:spcAft>
                        <a:buSzPts val="1200"/>
                        <a:buFont typeface="Helvetica Neue"/>
                        <a:buChar char="▪"/>
                      </a:pPr>
                      <a:r>
                        <a:rPr b="1" lang="en-US" sz="1200">
                          <a:solidFill>
                            <a:srgbClr val="000000"/>
                          </a:solidFill>
                          <a:latin typeface="Helvetica Neue"/>
                          <a:ea typeface="Helvetica Neue"/>
                          <a:cs typeface="Helvetica Neue"/>
                          <a:sym typeface="Helvetica Neue"/>
                        </a:rPr>
                        <a:t>CERCA facets separated (delineate claims, evidence, reason, etc.)</a:t>
                      </a:r>
                      <a:endParaRPr b="1">
                        <a:solidFill>
                          <a:srgbClr val="000000"/>
                        </a:solidFill>
                        <a:latin typeface="Helvetica Neue"/>
                        <a:ea typeface="Helvetica Neue"/>
                        <a:cs typeface="Helvetica Neue"/>
                        <a:sym typeface="Helvetica Neue"/>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5"/>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9"/>
          <p:cNvPicPr preferRelativeResize="0"/>
          <p:nvPr/>
        </p:nvPicPr>
        <p:blipFill>
          <a:blip r:embed="rId3">
            <a:alphaModFix/>
          </a:blip>
          <a:stretch>
            <a:fillRect/>
          </a:stretch>
        </p:blipFill>
        <p:spPr>
          <a:xfrm>
            <a:off x="1333500" y="1055075"/>
            <a:ext cx="9525002" cy="4976450"/>
          </a:xfrm>
          <a:prstGeom prst="rect">
            <a:avLst/>
          </a:prstGeom>
          <a:noFill/>
          <a:ln>
            <a:noFill/>
          </a:ln>
        </p:spPr>
      </p:pic>
      <p:sp>
        <p:nvSpPr>
          <p:cNvPr id="333" name="Google Shape;333;p39"/>
          <p:cNvSpPr/>
          <p:nvPr/>
        </p:nvSpPr>
        <p:spPr>
          <a:xfrm>
            <a:off x="1232650" y="956675"/>
            <a:ext cx="7373400" cy="1404600"/>
          </a:xfrm>
          <a:prstGeom prst="rect">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9"/>
          <p:cNvSpPr txBox="1"/>
          <p:nvPr/>
        </p:nvSpPr>
        <p:spPr>
          <a:xfrm>
            <a:off x="381000" y="284325"/>
            <a:ext cx="259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AA84F"/>
                </a:solidFill>
              </a:rPr>
              <a:t>Metrics for Teachers to Use</a:t>
            </a:r>
            <a:endParaRPr>
              <a:solidFill>
                <a:srgbClr val="6AA84F"/>
              </a:solidFill>
            </a:endParaRPr>
          </a:p>
        </p:txBody>
      </p:sp>
      <p:cxnSp>
        <p:nvCxnSpPr>
          <p:cNvPr id="335" name="Google Shape;335;p39"/>
          <p:cNvCxnSpPr>
            <a:stCxn id="334" idx="2"/>
          </p:cNvCxnSpPr>
          <p:nvPr/>
        </p:nvCxnSpPr>
        <p:spPr>
          <a:xfrm>
            <a:off x="1680900" y="684525"/>
            <a:ext cx="97200" cy="630300"/>
          </a:xfrm>
          <a:prstGeom prst="straightConnector1">
            <a:avLst/>
          </a:prstGeom>
          <a:noFill/>
          <a:ln cap="flat" cmpd="sng" w="9525">
            <a:solidFill>
              <a:schemeClr val="dk2"/>
            </a:solidFill>
            <a:prstDash val="solid"/>
            <a:round/>
            <a:headEnd len="med" w="med" type="none"/>
            <a:tailEnd len="med" w="med" type="triangle"/>
          </a:ln>
        </p:spPr>
      </p:cxnSp>
      <p:sp>
        <p:nvSpPr>
          <p:cNvPr id="336" name="Google Shape;336;p39"/>
          <p:cNvSpPr txBox="1"/>
          <p:nvPr/>
        </p:nvSpPr>
        <p:spPr>
          <a:xfrm>
            <a:off x="5423650" y="68775"/>
            <a:ext cx="449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93C47D"/>
                </a:solidFill>
              </a:rPr>
              <a:t>Compare Metrics to Other Assignments in Same Grade/Assignment Type</a:t>
            </a:r>
            <a:endParaRPr>
              <a:solidFill>
                <a:srgbClr val="93C47D"/>
              </a:solidFill>
            </a:endParaRPr>
          </a:p>
        </p:txBody>
      </p:sp>
      <p:cxnSp>
        <p:nvCxnSpPr>
          <p:cNvPr id="337" name="Google Shape;337;p39"/>
          <p:cNvCxnSpPr/>
          <p:nvPr/>
        </p:nvCxnSpPr>
        <p:spPr>
          <a:xfrm flipH="1">
            <a:off x="5513200" y="672350"/>
            <a:ext cx="941400" cy="627600"/>
          </a:xfrm>
          <a:prstGeom prst="straightConnector1">
            <a:avLst/>
          </a:prstGeom>
          <a:noFill/>
          <a:ln cap="flat" cmpd="sng" w="9525">
            <a:solidFill>
              <a:schemeClr val="dk2"/>
            </a:solidFill>
            <a:prstDash val="solid"/>
            <a:round/>
            <a:headEnd len="med" w="med" type="none"/>
            <a:tailEnd len="med" w="med" type="triangle"/>
          </a:ln>
        </p:spPr>
      </p:cxnSp>
      <p:sp>
        <p:nvSpPr>
          <p:cNvPr id="338" name="Google Shape;338;p39"/>
          <p:cNvSpPr txBox="1"/>
          <p:nvPr/>
        </p:nvSpPr>
        <p:spPr>
          <a:xfrm>
            <a:off x="0" y="4586925"/>
            <a:ext cx="1344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Vocab </a:t>
            </a:r>
            <a:r>
              <a:rPr b="1" lang="en-US"/>
              <a:t>words from lesson information</a:t>
            </a:r>
            <a:endParaRPr b="1"/>
          </a:p>
        </p:txBody>
      </p:sp>
      <p:cxnSp>
        <p:nvCxnSpPr>
          <p:cNvPr id="339" name="Google Shape;339;p39"/>
          <p:cNvCxnSpPr/>
          <p:nvPr/>
        </p:nvCxnSpPr>
        <p:spPr>
          <a:xfrm>
            <a:off x="1045875" y="5094950"/>
            <a:ext cx="777000" cy="0"/>
          </a:xfrm>
          <a:prstGeom prst="straightConnector1">
            <a:avLst/>
          </a:prstGeom>
          <a:noFill/>
          <a:ln cap="flat" cmpd="sng" w="9525">
            <a:solidFill>
              <a:schemeClr val="dk2"/>
            </a:solidFill>
            <a:prstDash val="solid"/>
            <a:round/>
            <a:headEnd len="med" w="med" type="none"/>
            <a:tailEnd len="med" w="med" type="triangle"/>
          </a:ln>
        </p:spPr>
      </p:cxnSp>
      <p:cxnSp>
        <p:nvCxnSpPr>
          <p:cNvPr id="340" name="Google Shape;340;p39"/>
          <p:cNvCxnSpPr/>
          <p:nvPr/>
        </p:nvCxnSpPr>
        <p:spPr>
          <a:xfrm flipH="1" rot="10800000">
            <a:off x="1195300" y="5259425"/>
            <a:ext cx="418500" cy="119400"/>
          </a:xfrm>
          <a:prstGeom prst="straightConnector1">
            <a:avLst/>
          </a:prstGeom>
          <a:noFill/>
          <a:ln cap="flat" cmpd="sng" w="9525">
            <a:solidFill>
              <a:schemeClr val="dk2"/>
            </a:solidFill>
            <a:prstDash val="solid"/>
            <a:round/>
            <a:headEnd len="med" w="med" type="none"/>
            <a:tailEnd len="med" w="med" type="triangle"/>
          </a:ln>
        </p:spPr>
      </p:cxnSp>
      <p:sp>
        <p:nvSpPr>
          <p:cNvPr id="341" name="Google Shape;341;p39"/>
          <p:cNvSpPr txBox="1"/>
          <p:nvPr/>
        </p:nvSpPr>
        <p:spPr>
          <a:xfrm>
            <a:off x="8815375" y="672350"/>
            <a:ext cx="3257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t>Teacher Highlighting on Real </a:t>
            </a:r>
            <a:r>
              <a:rPr lang="en-US" sz="2800"/>
              <a:t>Student Writing Sample</a:t>
            </a:r>
            <a:endParaRPr sz="2800"/>
          </a:p>
          <a:p>
            <a:pPr indent="0" lvl="0" marL="0" rtl="0" algn="l">
              <a:spcBef>
                <a:spcPts val="0"/>
              </a:spcBef>
              <a:spcAft>
                <a:spcPts val="0"/>
              </a:spcAft>
              <a:buNone/>
            </a:pPr>
            <a:r>
              <a:t/>
            </a:r>
            <a:endParaRPr/>
          </a:p>
        </p:txBody>
      </p:sp>
      <p:sp>
        <p:nvSpPr>
          <p:cNvPr id="342" name="Google Shape;342;p39"/>
          <p:cNvSpPr txBox="1"/>
          <p:nvPr/>
        </p:nvSpPr>
        <p:spPr>
          <a:xfrm>
            <a:off x="7291300" y="3062950"/>
            <a:ext cx="340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Sentence fitting claim sentence stem from lesson - highlighted </a:t>
            </a:r>
            <a:r>
              <a:rPr lang="en-US">
                <a:highlight>
                  <a:srgbClr val="E06666"/>
                </a:highlight>
              </a:rPr>
              <a:t>red</a:t>
            </a:r>
            <a:endParaRPr>
              <a:highlight>
                <a:srgbClr val="E06666"/>
              </a:highlight>
            </a:endParaRPr>
          </a:p>
        </p:txBody>
      </p:sp>
      <p:cxnSp>
        <p:nvCxnSpPr>
          <p:cNvPr id="343" name="Google Shape;343;p39"/>
          <p:cNvCxnSpPr/>
          <p:nvPr/>
        </p:nvCxnSpPr>
        <p:spPr>
          <a:xfrm flipH="1">
            <a:off x="6768300" y="3660600"/>
            <a:ext cx="926400" cy="762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0"/>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Argument Builder Matching</a:t>
            </a:r>
            <a:endParaRPr/>
          </a:p>
        </p:txBody>
      </p:sp>
      <p:sp>
        <p:nvSpPr>
          <p:cNvPr id="349" name="Google Shape;349;p40"/>
          <p:cNvSpPr txBox="1"/>
          <p:nvPr>
            <p:ph idx="2" type="body"/>
          </p:nvPr>
        </p:nvSpPr>
        <p:spPr>
          <a:xfrm>
            <a:off x="5735100" y="1536625"/>
            <a:ext cx="6041100" cy="4583700"/>
          </a:xfrm>
          <a:prstGeom prst="rect">
            <a:avLst/>
          </a:prstGeom>
        </p:spPr>
        <p:txBody>
          <a:bodyPr anchorCtr="0" anchor="t" bIns="121900" lIns="121900" spcFirstLastPara="1" rIns="121900" wrap="square" tIns="121900">
            <a:noAutofit/>
          </a:bodyPr>
          <a:lstStyle/>
          <a:p>
            <a:pPr indent="-355600" lvl="0" marL="457200" rtl="0" algn="l">
              <a:spcBef>
                <a:spcPts val="0"/>
              </a:spcBef>
              <a:spcAft>
                <a:spcPts val="0"/>
              </a:spcAft>
              <a:buSzPts val="2000"/>
              <a:buChar char="-"/>
            </a:pPr>
            <a:r>
              <a:rPr lang="en-US" sz="2000"/>
              <a:t>Use sentence similarity metrics to recover, based on the student’s writing and their argument builder, which portions of their essay they intend to be their claim, reasoning, etc.</a:t>
            </a:r>
            <a:endParaRPr sz="2000"/>
          </a:p>
          <a:p>
            <a:pPr indent="-355600" lvl="0" marL="457200" rtl="0" algn="l">
              <a:spcBef>
                <a:spcPts val="0"/>
              </a:spcBef>
              <a:spcAft>
                <a:spcPts val="0"/>
              </a:spcAft>
              <a:buSzPts val="2000"/>
              <a:buChar char="-"/>
            </a:pPr>
            <a:r>
              <a:rPr lang="en-US" sz="2000"/>
              <a:t>Most students copy their argument builder </a:t>
            </a:r>
            <a:r>
              <a:rPr lang="en-US" sz="2000"/>
              <a:t>verbatim</a:t>
            </a:r>
            <a:endParaRPr sz="2000"/>
          </a:p>
          <a:p>
            <a:pPr indent="-355600" lvl="0" marL="457200" rtl="0" algn="l">
              <a:spcBef>
                <a:spcPts val="0"/>
              </a:spcBef>
              <a:spcAft>
                <a:spcPts val="0"/>
              </a:spcAft>
              <a:buSzPts val="2000"/>
              <a:buChar char="-"/>
            </a:pPr>
            <a:r>
              <a:rPr lang="en-US" sz="2000"/>
              <a:t>Similarity metrics enable fuzzier matching</a:t>
            </a:r>
            <a:endParaRPr sz="2000"/>
          </a:p>
          <a:p>
            <a:pPr indent="-355600" lvl="1" marL="914400" rtl="0" algn="l">
              <a:spcBef>
                <a:spcPts val="0"/>
              </a:spcBef>
              <a:spcAft>
                <a:spcPts val="0"/>
              </a:spcAft>
              <a:buSzPts val="2000"/>
              <a:buChar char="-"/>
            </a:pPr>
            <a:r>
              <a:rPr lang="en-US" sz="2000"/>
              <a:t>Mostly, this covers small grammar changes and semantic differences</a:t>
            </a:r>
            <a:endParaRPr sz="2000"/>
          </a:p>
          <a:p>
            <a:pPr indent="-355600" lvl="0" marL="457200" rtl="0" algn="l">
              <a:spcBef>
                <a:spcPts val="0"/>
              </a:spcBef>
              <a:spcAft>
                <a:spcPts val="0"/>
              </a:spcAft>
              <a:buSzPts val="2000"/>
              <a:buChar char="-"/>
            </a:pPr>
            <a:r>
              <a:rPr lang="en-US" sz="2000"/>
              <a:t>Unlike word count, the number of argument builder matches in an essay did not strongly correlate with score.</a:t>
            </a:r>
            <a:endParaRPr sz="2000"/>
          </a:p>
        </p:txBody>
      </p:sp>
      <p:pic>
        <p:nvPicPr>
          <p:cNvPr id="350" name="Google Shape;350;p40"/>
          <p:cNvPicPr preferRelativeResize="0"/>
          <p:nvPr/>
        </p:nvPicPr>
        <p:blipFill>
          <a:blip r:embed="rId3">
            <a:alphaModFix/>
          </a:blip>
          <a:stretch>
            <a:fillRect/>
          </a:stretch>
        </p:blipFill>
        <p:spPr>
          <a:xfrm>
            <a:off x="245200" y="2205267"/>
            <a:ext cx="5430300" cy="236862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4" name="Shape 354"/>
        <p:cNvGrpSpPr/>
        <p:nvPr/>
      </p:nvGrpSpPr>
      <p:grpSpPr>
        <a:xfrm>
          <a:off x="0" y="0"/>
          <a:ext cx="0" cy="0"/>
          <a:chOff x="0" y="0"/>
          <a:chExt cx="0" cy="0"/>
        </a:xfrm>
      </p:grpSpPr>
      <p:sp>
        <p:nvSpPr>
          <p:cNvPr id="355" name="Google Shape;355;p41"/>
          <p:cNvSpPr txBox="1"/>
          <p:nvPr>
            <p:ph type="title"/>
          </p:nvPr>
        </p:nvSpPr>
        <p:spPr>
          <a:xfrm>
            <a:off x="227075" y="290000"/>
            <a:ext cx="11084100" cy="114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lang="en-US" sz="2400">
                <a:latin typeface="Helvetica Neue"/>
                <a:ea typeface="Helvetica Neue"/>
                <a:cs typeface="Helvetica Neue"/>
                <a:sym typeface="Helvetica Neue"/>
              </a:rPr>
              <a:t>Disclaimer</a:t>
            </a:r>
            <a:endParaRPr b="1" sz="2400">
              <a:latin typeface="Helvetica Neue"/>
              <a:ea typeface="Helvetica Neue"/>
              <a:cs typeface="Helvetica Neue"/>
              <a:sym typeface="Helvetica Neue"/>
            </a:endParaRPr>
          </a:p>
        </p:txBody>
      </p:sp>
      <p:sp>
        <p:nvSpPr>
          <p:cNvPr id="356" name="Google Shape;356;p41"/>
          <p:cNvSpPr txBox="1"/>
          <p:nvPr/>
        </p:nvSpPr>
        <p:spPr>
          <a:xfrm>
            <a:off x="11667385" y="6508705"/>
            <a:ext cx="3651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000D55"/>
                </a:solidFill>
                <a:latin typeface="Helvetica Neue"/>
                <a:ea typeface="Helvetica Neue"/>
                <a:cs typeface="Helvetica Neue"/>
                <a:sym typeface="Helvetica Neue"/>
              </a:rPr>
              <a:t>2</a:t>
            </a:r>
            <a:endParaRPr b="1" sz="1100">
              <a:latin typeface="Helvetica Neue"/>
              <a:ea typeface="Helvetica Neue"/>
              <a:cs typeface="Helvetica Neue"/>
              <a:sym typeface="Helvetica Neue"/>
            </a:endParaRPr>
          </a:p>
        </p:txBody>
      </p:sp>
      <p:sp>
        <p:nvSpPr>
          <p:cNvPr id="357" name="Google Shape;357;p41"/>
          <p:cNvSpPr txBox="1"/>
          <p:nvPr/>
        </p:nvSpPr>
        <p:spPr>
          <a:xfrm>
            <a:off x="388375" y="3260757"/>
            <a:ext cx="11157600" cy="714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400"/>
              <a:buFont typeface="Arial"/>
              <a:buNone/>
            </a:pPr>
            <a:r>
              <a:rPr i="0" lang="en-US" sz="1400" u="none" cap="none" strike="noStrike">
                <a:solidFill>
                  <a:schemeClr val="dk1"/>
                </a:solidFill>
                <a:latin typeface="Helvetica Neue"/>
                <a:ea typeface="Helvetica Neue"/>
                <a:cs typeface="Helvetica Neue"/>
                <a:sym typeface="Helvetica Neue"/>
              </a:rPr>
              <a:t>This report is confidential and shall not be shared. All client sensitive and privileged information was removed. Several sections of the report were intentionally removed due to confidentiality and intellectual property issues.  </a:t>
            </a:r>
            <a:endParaRPr i="0" sz="1800" u="none" cap="none" strike="noStrike">
              <a:solidFill>
                <a:schemeClr val="dk1"/>
              </a:solidFill>
              <a:latin typeface="Helvetica Neue"/>
              <a:ea typeface="Helvetica Neue"/>
              <a:cs typeface="Helvetica Neue"/>
              <a:sym typeface="Helvetica Neue"/>
            </a:endParaRPr>
          </a:p>
          <a:p>
            <a:pPr indent="-107950" lvl="0" marL="285750" marR="0" rtl="0" algn="l">
              <a:lnSpc>
                <a:spcPct val="100000"/>
              </a:lnSpc>
              <a:spcBef>
                <a:spcPts val="0"/>
              </a:spcBef>
              <a:spcAft>
                <a:spcPts val="0"/>
              </a:spcAft>
              <a:buClr>
                <a:schemeClr val="dk1"/>
              </a:buClr>
              <a:buSzPts val="2800"/>
              <a:buFont typeface="Noto Sans Symbols"/>
              <a:buNone/>
            </a:pPr>
            <a:r>
              <a:t/>
            </a:r>
            <a:endParaRPr i="0" sz="18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81000" y="290000"/>
            <a:ext cx="11084100" cy="114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en-US" sz="4200"/>
              <a:t>Summary</a:t>
            </a:r>
            <a:endParaRPr sz="4200"/>
          </a:p>
        </p:txBody>
      </p:sp>
      <p:sp>
        <p:nvSpPr>
          <p:cNvPr id="111" name="Google Shape;111;p19"/>
          <p:cNvSpPr txBox="1"/>
          <p:nvPr/>
        </p:nvSpPr>
        <p:spPr>
          <a:xfrm>
            <a:off x="11637935" y="6498905"/>
            <a:ext cx="365100" cy="24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rgbClr val="000D55"/>
                </a:solidFill>
                <a:latin typeface="Helvetica Neue"/>
                <a:ea typeface="Helvetica Neue"/>
                <a:cs typeface="Helvetica Neue"/>
                <a:sym typeface="Helvetica Neue"/>
              </a:rPr>
              <a:t>3</a:t>
            </a:r>
            <a:endParaRPr b="1" sz="1100">
              <a:latin typeface="Helvetica Neue"/>
              <a:ea typeface="Helvetica Neue"/>
              <a:cs typeface="Helvetica Neue"/>
              <a:sym typeface="Helvetica Neue"/>
            </a:endParaRPr>
          </a:p>
        </p:txBody>
      </p:sp>
      <p:graphicFrame>
        <p:nvGraphicFramePr>
          <p:cNvPr id="112" name="Google Shape;112;p19"/>
          <p:cNvGraphicFramePr/>
          <p:nvPr/>
        </p:nvGraphicFramePr>
        <p:xfrm>
          <a:off x="1288909" y="1762489"/>
          <a:ext cx="3000000" cy="3000000"/>
        </p:xfrm>
        <a:graphic>
          <a:graphicData uri="http://schemas.openxmlformats.org/drawingml/2006/table">
            <a:tbl>
              <a:tblPr bandRow="1" firstRow="1">
                <a:noFill/>
                <a:tableStyleId>{DAE88702-9F0E-4E88-9D59-74349D0E9CFD}</a:tableStyleId>
              </a:tblPr>
              <a:tblGrid>
                <a:gridCol w="2426600"/>
                <a:gridCol w="7517875"/>
              </a:tblGrid>
              <a:tr h="1422200">
                <a:tc>
                  <a:txBody>
                    <a:bodyPr/>
                    <a:lstStyle/>
                    <a:p>
                      <a:pPr indent="0" lvl="0" marL="0" marR="0" rtl="0" algn="l">
                        <a:spcBef>
                          <a:spcPts val="0"/>
                        </a:spcBef>
                        <a:spcAft>
                          <a:spcPts val="0"/>
                        </a:spcAft>
                        <a:buNone/>
                      </a:pPr>
                      <a:r>
                        <a:rPr b="1" lang="en-US" sz="1800">
                          <a:solidFill>
                            <a:srgbClr val="000000"/>
                          </a:solidFill>
                          <a:latin typeface="Helvetica Neue"/>
                          <a:ea typeface="Helvetica Neue"/>
                          <a:cs typeface="Helvetica Neue"/>
                          <a:sym typeface="Helvetica Neue"/>
                        </a:rPr>
                        <a:t>Text Featurization</a:t>
                      </a:r>
                      <a:endParaRPr b="1" sz="1800">
                        <a:solidFill>
                          <a:srgbClr val="000000"/>
                        </a:solidFill>
                        <a:latin typeface="Helvetica Neue"/>
                        <a:ea typeface="Helvetica Neue"/>
                        <a:cs typeface="Helvetica Neue"/>
                        <a:sym typeface="Helvetica Neue"/>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en-US" sz="1600">
                          <a:solidFill>
                            <a:srgbClr val="000000"/>
                          </a:solidFill>
                          <a:latin typeface="Helvetica Neue"/>
                          <a:ea typeface="Helvetica Neue"/>
                          <a:cs typeface="Helvetica Neue"/>
                          <a:sym typeface="Helvetica Neue"/>
                        </a:rPr>
                        <a:t>Using the latest NLP techniques to generate numerical features representing writing quality.</a:t>
                      </a:r>
                      <a:endParaRPr sz="1600">
                        <a:solidFill>
                          <a:srgbClr val="000000"/>
                        </a:solidFill>
                        <a:latin typeface="Helvetica Neue"/>
                        <a:ea typeface="Helvetica Neue"/>
                        <a:cs typeface="Helvetica Neue"/>
                        <a:sym typeface="Helvetica Neue"/>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1422200">
                <a:tc>
                  <a:txBody>
                    <a:bodyPr/>
                    <a:lstStyle/>
                    <a:p>
                      <a:pPr indent="0" lvl="0" marL="0" marR="0" rtl="0" algn="l">
                        <a:spcBef>
                          <a:spcPts val="0"/>
                        </a:spcBef>
                        <a:spcAft>
                          <a:spcPts val="0"/>
                        </a:spcAft>
                        <a:buNone/>
                      </a:pPr>
                      <a:r>
                        <a:rPr b="1" lang="en-US" sz="1800">
                          <a:latin typeface="Helvetica Neue"/>
                          <a:ea typeface="Helvetica Neue"/>
                          <a:cs typeface="Helvetica Neue"/>
                          <a:sym typeface="Helvetica Neue"/>
                        </a:rPr>
                        <a:t>Grading Model</a:t>
                      </a:r>
                      <a:endParaRPr b="1" i="0" sz="1800">
                        <a:solidFill>
                          <a:schemeClr val="dk1"/>
                        </a:solidFill>
                        <a:latin typeface="Helvetica Neue"/>
                        <a:ea typeface="Helvetica Neue"/>
                        <a:cs typeface="Helvetica Neue"/>
                        <a:sym typeface="Helvetica Neue"/>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b="1" lang="en-US" sz="1600">
                          <a:latin typeface="Helvetica Neue"/>
                          <a:ea typeface="Helvetica Neue"/>
                          <a:cs typeface="Helvetica Neue"/>
                          <a:sym typeface="Helvetica Neue"/>
                        </a:rPr>
                        <a:t>Automated grading models so teachers and students have more scoring options, increasing writing opportunities.</a:t>
                      </a:r>
                      <a:endParaRPr b="1" i="0" sz="1600">
                        <a:latin typeface="Helvetica Neue"/>
                        <a:ea typeface="Helvetica Neue"/>
                        <a:cs typeface="Helvetica Neue"/>
                        <a:sym typeface="Helvetica Neue"/>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CAE6">
                        <a:alpha val="50280"/>
                      </a:srgbClr>
                    </a:solidFill>
                  </a:tcPr>
                </a:tc>
              </a:tr>
              <a:tr h="1422200">
                <a:tc>
                  <a:txBody>
                    <a:bodyPr/>
                    <a:lstStyle/>
                    <a:p>
                      <a:pPr indent="0" lvl="0" marL="0" marR="0" rtl="0" algn="l">
                        <a:spcBef>
                          <a:spcPts val="0"/>
                        </a:spcBef>
                        <a:spcAft>
                          <a:spcPts val="0"/>
                        </a:spcAft>
                        <a:buNone/>
                      </a:pPr>
                      <a:r>
                        <a:rPr b="1" lang="en-US" sz="1800">
                          <a:latin typeface="Helvetica Neue"/>
                          <a:ea typeface="Helvetica Neue"/>
                          <a:cs typeface="Helvetica Neue"/>
                          <a:sym typeface="Helvetica Neue"/>
                        </a:rPr>
                        <a:t>Teacher Highlighting</a:t>
                      </a:r>
                      <a:endParaRPr b="1" sz="1800">
                        <a:latin typeface="Helvetica Neue"/>
                        <a:ea typeface="Helvetica Neue"/>
                        <a:cs typeface="Helvetica Neue"/>
                        <a:sym typeface="Helvetica Neue"/>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b="1" lang="en-US" sz="1600">
                          <a:latin typeface="Helvetica Neue"/>
                          <a:ea typeface="Helvetica Neue"/>
                          <a:cs typeface="Helvetica Neue"/>
                          <a:sym typeface="Helvetica Neue"/>
                        </a:rPr>
                        <a:t>Automatically present key facets of student writing, based on the rubric, for teachers for easier grading.</a:t>
                      </a:r>
                      <a:endParaRPr b="1" sz="1600">
                        <a:latin typeface="Helvetica Neue"/>
                        <a:ea typeface="Helvetica Neue"/>
                        <a:cs typeface="Helvetica Neue"/>
                        <a:sym typeface="Helvetica Neue"/>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bl>
          </a:graphicData>
        </a:graphic>
      </p:graphicFrame>
      <p:sp>
        <p:nvSpPr>
          <p:cNvPr id="113" name="Google Shape;113;p19"/>
          <p:cNvSpPr txBox="1"/>
          <p:nvPr/>
        </p:nvSpPr>
        <p:spPr>
          <a:xfrm>
            <a:off x="457025" y="1106125"/>
            <a:ext cx="7491600" cy="6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Helvetica Neue"/>
                <a:ea typeface="Helvetica Neue"/>
                <a:cs typeface="Helvetica Neue"/>
                <a:sym typeface="Helvetica Neue"/>
              </a:rPr>
              <a:t>Text Featurization using NLP for Algorithmic Scoring and Highlighting</a:t>
            </a:r>
            <a:endParaRPr sz="1800">
              <a:latin typeface="Helvetica Neue"/>
              <a:ea typeface="Helvetica Neue"/>
              <a:cs typeface="Helvetica Neue"/>
              <a:sym typeface="Helvetica Neue"/>
            </a:endParaRPr>
          </a:p>
        </p:txBody>
      </p:sp>
      <p:sp>
        <p:nvSpPr>
          <p:cNvPr id="114" name="Google Shape;114;p19"/>
          <p:cNvSpPr txBox="1"/>
          <p:nvPr/>
        </p:nvSpPr>
        <p:spPr>
          <a:xfrm>
            <a:off x="8922775" y="471275"/>
            <a:ext cx="2310600" cy="1376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4800">
                <a:latin typeface="Helvetica Neue"/>
                <a:ea typeface="Helvetica Neue"/>
                <a:cs typeface="Helvetica Neue"/>
                <a:sym typeface="Helvetica Neue"/>
              </a:rPr>
              <a:t>01</a:t>
            </a:r>
            <a:endParaRPr sz="4800">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415650" y="389075"/>
            <a:ext cx="11360700" cy="1122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Helvetica Neue"/>
                <a:ea typeface="Helvetica Neue"/>
                <a:cs typeface="Helvetica Neue"/>
                <a:sym typeface="Helvetica Neue"/>
              </a:rPr>
              <a:t>Text Featurization (NLP)</a:t>
            </a:r>
            <a:endParaRPr>
              <a:latin typeface="Helvetica Neue"/>
              <a:ea typeface="Helvetica Neue"/>
              <a:cs typeface="Helvetica Neue"/>
              <a:sym typeface="Helvetica Neue"/>
            </a:endParaRPr>
          </a:p>
        </p:txBody>
      </p:sp>
      <p:graphicFrame>
        <p:nvGraphicFramePr>
          <p:cNvPr id="120" name="Google Shape;120;p20"/>
          <p:cNvGraphicFramePr/>
          <p:nvPr/>
        </p:nvGraphicFramePr>
        <p:xfrm>
          <a:off x="361609" y="1645814"/>
          <a:ext cx="3000000" cy="3000000"/>
        </p:xfrm>
        <a:graphic>
          <a:graphicData uri="http://schemas.openxmlformats.org/drawingml/2006/table">
            <a:tbl>
              <a:tblPr bandRow="1" firstRow="1">
                <a:noFill/>
                <a:tableStyleId>{DAE88702-9F0E-4E88-9D59-74349D0E9CFD}</a:tableStyleId>
              </a:tblPr>
              <a:tblGrid>
                <a:gridCol w="2379275"/>
                <a:gridCol w="3433975"/>
                <a:gridCol w="5655525"/>
              </a:tblGrid>
              <a:tr h="1422200">
                <a:tc>
                  <a:txBody>
                    <a:bodyPr/>
                    <a:lstStyle/>
                    <a:p>
                      <a:pPr indent="0" lvl="0" marL="0" marR="0" rtl="0" algn="l">
                        <a:spcBef>
                          <a:spcPts val="0"/>
                        </a:spcBef>
                        <a:spcAft>
                          <a:spcPts val="0"/>
                        </a:spcAft>
                        <a:buNone/>
                      </a:pPr>
                      <a:r>
                        <a:rPr b="1" lang="en-US" sz="1800">
                          <a:solidFill>
                            <a:srgbClr val="000000"/>
                          </a:solidFill>
                          <a:latin typeface="Helvetica Neue"/>
                          <a:ea typeface="Helvetica Neue"/>
                          <a:cs typeface="Helvetica Neue"/>
                          <a:sym typeface="Helvetica Neue"/>
                        </a:rPr>
                        <a:t>Text Featurization</a:t>
                      </a:r>
                      <a:endParaRPr b="1" sz="1800">
                        <a:solidFill>
                          <a:srgbClr val="000000"/>
                        </a:solidFill>
                        <a:latin typeface="Helvetica Neue"/>
                        <a:ea typeface="Helvetica Neue"/>
                        <a:cs typeface="Helvetica Neue"/>
                        <a:sym typeface="Helvetica Neue"/>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en-US" sz="1600">
                          <a:solidFill>
                            <a:srgbClr val="000000"/>
                          </a:solidFill>
                          <a:latin typeface="Helvetica Neue"/>
                          <a:ea typeface="Helvetica Neue"/>
                          <a:cs typeface="Helvetica Neue"/>
                          <a:sym typeface="Helvetica Neue"/>
                        </a:rPr>
                        <a:t>Using the latest NLP techniques to generate numerical features representing writing quality.</a:t>
                      </a:r>
                      <a:endParaRPr sz="1600">
                        <a:solidFill>
                          <a:srgbClr val="000000"/>
                        </a:solidFill>
                        <a:latin typeface="Helvetica Neue"/>
                        <a:ea typeface="Helvetica Neue"/>
                        <a:cs typeface="Helvetica Neue"/>
                        <a:sym typeface="Helvetica Neue"/>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5"/>
                    </a:solidFill>
                  </a:tcPr>
                </a:tc>
                <a:tc>
                  <a:txBody>
                    <a:bodyPr/>
                    <a:lstStyle/>
                    <a:p>
                      <a:pPr indent="-285750" lvl="0" marL="285750" marR="0" rtl="0" algn="l">
                        <a:spcBef>
                          <a:spcPts val="0"/>
                        </a:spcBef>
                        <a:spcAft>
                          <a:spcPts val="0"/>
                        </a:spcAft>
                        <a:buSzPts val="1200"/>
                        <a:buFont typeface="Helvetica Neue"/>
                        <a:buChar char="▪"/>
                      </a:pPr>
                      <a:r>
                        <a:rPr lang="en-US" sz="1200">
                          <a:solidFill>
                            <a:srgbClr val="000000"/>
                          </a:solidFill>
                          <a:latin typeface="Helvetica Neue"/>
                          <a:ea typeface="Helvetica Neue"/>
                          <a:cs typeface="Helvetica Neue"/>
                          <a:sym typeface="Helvetica Neue"/>
                        </a:rPr>
                        <a:t>COMPANY</a:t>
                      </a:r>
                      <a:r>
                        <a:rPr lang="en-US" sz="1200">
                          <a:solidFill>
                            <a:srgbClr val="000000"/>
                          </a:solidFill>
                          <a:latin typeface="Helvetica Neue"/>
                          <a:ea typeface="Helvetica Neue"/>
                          <a:cs typeface="Helvetica Neue"/>
                          <a:sym typeface="Helvetica Neue"/>
                        </a:rPr>
                        <a:t>-provided metrics (word count, multiple choice score)</a:t>
                      </a:r>
                      <a:endParaRPr sz="1200">
                        <a:solidFill>
                          <a:srgbClr val="000000"/>
                        </a:solidFill>
                        <a:latin typeface="Helvetica Neue"/>
                        <a:ea typeface="Helvetica Neue"/>
                        <a:cs typeface="Helvetica Neue"/>
                        <a:sym typeface="Helvetica Neue"/>
                      </a:endParaRPr>
                    </a:p>
                    <a:p>
                      <a:pPr indent="-285750" lvl="0" marL="285750" marR="0" rtl="0" algn="l">
                        <a:spcBef>
                          <a:spcPts val="0"/>
                        </a:spcBef>
                        <a:spcAft>
                          <a:spcPts val="0"/>
                        </a:spcAft>
                        <a:buSzPts val="1200"/>
                        <a:buFont typeface="Helvetica Neue"/>
                        <a:buChar char="▪"/>
                      </a:pPr>
                      <a:r>
                        <a:rPr lang="en-US" sz="1200">
                          <a:solidFill>
                            <a:srgbClr val="000000"/>
                          </a:solidFill>
                          <a:latin typeface="Helvetica Neue"/>
                          <a:ea typeface="Helvetica Neue"/>
                          <a:cs typeface="Helvetica Neue"/>
                          <a:sym typeface="Helvetica Neue"/>
                        </a:rPr>
                        <a:t>Quantitative lexical &amp; readability measures (Lexile, Flesch-Kincaid)</a:t>
                      </a:r>
                      <a:endParaRPr sz="1200">
                        <a:solidFill>
                          <a:srgbClr val="000000"/>
                        </a:solidFill>
                        <a:latin typeface="Helvetica Neue"/>
                        <a:ea typeface="Helvetica Neue"/>
                        <a:cs typeface="Helvetica Neue"/>
                        <a:sym typeface="Helvetica Neue"/>
                      </a:endParaRPr>
                    </a:p>
                    <a:p>
                      <a:pPr indent="-285750" lvl="0" marL="285750" marR="0" rtl="0" algn="l">
                        <a:spcBef>
                          <a:spcPts val="0"/>
                        </a:spcBef>
                        <a:spcAft>
                          <a:spcPts val="0"/>
                        </a:spcAft>
                        <a:buSzPts val="1200"/>
                        <a:buFont typeface="Helvetica Neue"/>
                        <a:buChar char="▪"/>
                      </a:pPr>
                      <a:r>
                        <a:rPr lang="en-US" sz="1200">
                          <a:solidFill>
                            <a:srgbClr val="000000"/>
                          </a:solidFill>
                          <a:latin typeface="Helvetica Neue"/>
                          <a:ea typeface="Helvetica Neue"/>
                          <a:cs typeface="Helvetica Neue"/>
                          <a:sym typeface="Helvetica Neue"/>
                        </a:rPr>
                        <a:t>Key phrase matching (transition phrases, vocabulary words)</a:t>
                      </a:r>
                      <a:endParaRPr b="0">
                        <a:solidFill>
                          <a:srgbClr val="000000"/>
                        </a:solidFill>
                        <a:latin typeface="Helvetica Neue"/>
                        <a:ea typeface="Helvetica Neue"/>
                        <a:cs typeface="Helvetica Neue"/>
                        <a:sym typeface="Helvetica Neue"/>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5"/>
                    </a:solidFill>
                  </a:tcPr>
                </a:tc>
              </a:tr>
            </a:tbl>
          </a:graphicData>
        </a:graphic>
      </p:graphicFrame>
      <p:pic>
        <p:nvPicPr>
          <p:cNvPr id="121" name="Google Shape;121;p20"/>
          <p:cNvPicPr preferRelativeResize="0"/>
          <p:nvPr/>
        </p:nvPicPr>
        <p:blipFill>
          <a:blip r:embed="rId3">
            <a:alphaModFix/>
          </a:blip>
          <a:stretch>
            <a:fillRect/>
          </a:stretch>
        </p:blipFill>
        <p:spPr>
          <a:xfrm>
            <a:off x="361600" y="3202475"/>
            <a:ext cx="3321385" cy="3209525"/>
          </a:xfrm>
          <a:prstGeom prst="rect">
            <a:avLst/>
          </a:prstGeom>
          <a:noFill/>
          <a:ln>
            <a:noFill/>
          </a:ln>
        </p:spPr>
      </p:pic>
      <p:pic>
        <p:nvPicPr>
          <p:cNvPr id="122" name="Google Shape;122;p20"/>
          <p:cNvPicPr preferRelativeResize="0"/>
          <p:nvPr/>
        </p:nvPicPr>
        <p:blipFill>
          <a:blip r:embed="rId4">
            <a:alphaModFix/>
          </a:blip>
          <a:stretch>
            <a:fillRect/>
          </a:stretch>
        </p:blipFill>
        <p:spPr>
          <a:xfrm>
            <a:off x="3543831" y="3202474"/>
            <a:ext cx="2950376" cy="3209525"/>
          </a:xfrm>
          <a:prstGeom prst="rect">
            <a:avLst/>
          </a:prstGeom>
          <a:noFill/>
          <a:ln>
            <a:noFill/>
          </a:ln>
        </p:spPr>
      </p:pic>
      <p:pic>
        <p:nvPicPr>
          <p:cNvPr id="123" name="Google Shape;123;p20"/>
          <p:cNvPicPr preferRelativeResize="0"/>
          <p:nvPr/>
        </p:nvPicPr>
        <p:blipFill>
          <a:blip r:embed="rId5">
            <a:alphaModFix/>
          </a:blip>
          <a:stretch>
            <a:fillRect/>
          </a:stretch>
        </p:blipFill>
        <p:spPr>
          <a:xfrm>
            <a:off x="6383405" y="3316125"/>
            <a:ext cx="5503795" cy="3095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Text Featurization Process</a:t>
            </a:r>
            <a:endParaRPr/>
          </a:p>
        </p:txBody>
      </p:sp>
      <p:sp>
        <p:nvSpPr>
          <p:cNvPr id="129" name="Google Shape;129;p21"/>
          <p:cNvSpPr txBox="1"/>
          <p:nvPr>
            <p:ph idx="1" type="body"/>
          </p:nvPr>
        </p:nvSpPr>
        <p:spPr>
          <a:xfrm>
            <a:off x="415600" y="1536625"/>
            <a:ext cx="2743200" cy="45552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b="1" lang="en-US" u="sng"/>
              <a:t>All Features Listed</a:t>
            </a:r>
            <a:endParaRPr b="1" u="sng"/>
          </a:p>
          <a:p>
            <a:pPr indent="0" lvl="0" marL="0" rtl="0" algn="l">
              <a:spcBef>
                <a:spcPts val="2100"/>
              </a:spcBef>
              <a:spcAft>
                <a:spcPts val="2100"/>
              </a:spcAft>
              <a:buNone/>
            </a:pPr>
            <a:r>
              <a:t/>
            </a:r>
            <a:endParaRPr sz="1400"/>
          </a:p>
        </p:txBody>
      </p:sp>
      <p:sp>
        <p:nvSpPr>
          <p:cNvPr id="130" name="Google Shape;130;p21"/>
          <p:cNvSpPr txBox="1"/>
          <p:nvPr>
            <p:ph idx="2" type="body"/>
          </p:nvPr>
        </p:nvSpPr>
        <p:spPr>
          <a:xfrm>
            <a:off x="5748500" y="1592525"/>
            <a:ext cx="56991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u="sng"/>
              <a:t>Feature Groups</a:t>
            </a:r>
            <a:endParaRPr b="1" u="sng"/>
          </a:p>
          <a:p>
            <a:pPr indent="-349250" lvl="0" marL="457200" rtl="0" algn="l">
              <a:spcBef>
                <a:spcPts val="2100"/>
              </a:spcBef>
              <a:spcAft>
                <a:spcPts val="0"/>
              </a:spcAft>
              <a:buSzPts val="1900"/>
              <a:buChar char="-"/>
            </a:pPr>
            <a:r>
              <a:rPr lang="en-US"/>
              <a:t>TC-provided - school_class_grade_level, multiple_choice_score</a:t>
            </a:r>
            <a:endParaRPr/>
          </a:p>
          <a:p>
            <a:pPr indent="-349250" lvl="0" marL="457200" rtl="0" algn="l">
              <a:spcBef>
                <a:spcPts val="0"/>
              </a:spcBef>
              <a:spcAft>
                <a:spcPts val="0"/>
              </a:spcAft>
              <a:buSzPts val="1900"/>
              <a:buChar char="-"/>
            </a:pPr>
            <a:r>
              <a:rPr b="1" lang="en-US"/>
              <a:t>Readability metrics</a:t>
            </a:r>
            <a:r>
              <a:rPr lang="en-US"/>
              <a:t> (word/character_count, DaleChallIndex, syll_per_word)</a:t>
            </a:r>
            <a:endParaRPr/>
          </a:p>
          <a:p>
            <a:pPr indent="-349250" lvl="0" marL="457200" rtl="0" algn="l">
              <a:spcBef>
                <a:spcPts val="0"/>
              </a:spcBef>
              <a:spcAft>
                <a:spcPts val="0"/>
              </a:spcAft>
              <a:buSzPts val="1900"/>
              <a:buChar char="-"/>
            </a:pPr>
            <a:r>
              <a:rPr b="1" lang="en-US"/>
              <a:t>Phrase matching</a:t>
            </a:r>
            <a:r>
              <a:rPr lang="en-US"/>
              <a:t> - ex: total_transition_matches, num_contractions</a:t>
            </a:r>
            <a:endParaRPr/>
          </a:p>
        </p:txBody>
      </p:sp>
      <p:graphicFrame>
        <p:nvGraphicFramePr>
          <p:cNvPr id="131" name="Google Shape;131;p21"/>
          <p:cNvGraphicFramePr/>
          <p:nvPr/>
        </p:nvGraphicFramePr>
        <p:xfrm>
          <a:off x="156200" y="2027175"/>
          <a:ext cx="3000000" cy="3000000"/>
        </p:xfrm>
        <a:graphic>
          <a:graphicData uri="http://schemas.openxmlformats.org/drawingml/2006/table">
            <a:tbl>
              <a:tblPr>
                <a:noFill/>
                <a:tableStyleId>{BE31D813-36DF-45CC-8B17-D5FA62C3946A}</a:tableStyleId>
              </a:tblPr>
              <a:tblGrid>
                <a:gridCol w="2895225"/>
                <a:gridCol w="2803875"/>
              </a:tblGrid>
              <a:tr h="5411700">
                <a:tc>
                  <a:txBody>
                    <a:bodyPr/>
                    <a:lstStyle/>
                    <a:p>
                      <a:pPr indent="0" lvl="0" marL="0" rtl="0" algn="l">
                        <a:spcBef>
                          <a:spcPts val="0"/>
                        </a:spcBef>
                        <a:spcAft>
                          <a:spcPts val="0"/>
                        </a:spcAft>
                        <a:buNone/>
                      </a:pPr>
                      <a:r>
                        <a:rPr lang="en-US">
                          <a:latin typeface="Courier New"/>
                          <a:ea typeface="Courier New"/>
                          <a:cs typeface="Courier New"/>
                          <a:sym typeface="Courier New"/>
                        </a:rPr>
                        <a:t>char_count</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word_count</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sentence_count</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Kincaid</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ARI</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Coleman-Liau</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FleschReadingEase</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GunningFogIndex</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LIX</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SMOGIndex</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RIX</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DaleChallIndex</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characters_per_word</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syll_per_word</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words_per_sentence</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sentences_per_paragraph</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a:solidFill>
                            <a:schemeClr val="dk1"/>
                          </a:solidFill>
                          <a:latin typeface="Courier New"/>
                          <a:ea typeface="Courier New"/>
                          <a:cs typeface="Courier New"/>
                          <a:sym typeface="Courier New"/>
                        </a:rPr>
                        <a:t>type_token_ratio</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a:solidFill>
                            <a:schemeClr val="dk1"/>
                          </a:solidFill>
                          <a:latin typeface="Courier New"/>
                          <a:ea typeface="Courier New"/>
                          <a:cs typeface="Courier New"/>
                          <a:sym typeface="Courier New"/>
                        </a:rPr>
                        <a:t>characters</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a:solidFill>
                            <a:schemeClr val="dk1"/>
                          </a:solidFill>
                          <a:latin typeface="Courier New"/>
                          <a:ea typeface="Courier New"/>
                          <a:cs typeface="Courier New"/>
                          <a:sym typeface="Courier New"/>
                        </a:rPr>
                        <a:t>syllables</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a:solidFill>
                            <a:schemeClr val="dk1"/>
                          </a:solidFill>
                          <a:latin typeface="Courier New"/>
                          <a:ea typeface="Courier New"/>
                          <a:cs typeface="Courier New"/>
                          <a:sym typeface="Courier New"/>
                        </a:rPr>
                        <a:t>words</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wordtypes</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sentences</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paragraphs</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long_words</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complex_words</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complex_words_dc</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num_passive</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num_contractions</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student_assignment_id</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school_class_grade_level</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student_assignment_grade_level</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multiple_choice_score</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contrast_transition_matches</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summary_transition_matches</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explaination_transition_matches</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total_transition_matches</a:t>
                      </a:r>
                      <a:endParaRPr>
                        <a:solidFill>
                          <a:schemeClr val="dk1"/>
                        </a:solidFill>
                        <a:latin typeface="Courier New"/>
                        <a:ea typeface="Courier New"/>
                        <a:cs typeface="Courier New"/>
                        <a:sym typeface="Courier New"/>
                      </a:endParaRPr>
                    </a:p>
                    <a:p>
                      <a:pPr indent="0" lvl="0" marL="25400" marR="76200" rtl="0" algn="l">
                        <a:lnSpc>
                          <a:spcPct val="115000"/>
                        </a:lnSpc>
                        <a:spcBef>
                          <a:spcPts val="600"/>
                        </a:spcBef>
                        <a:spcAft>
                          <a:spcPts val="0"/>
                        </a:spcAft>
                        <a:buClr>
                          <a:schemeClr val="dk1"/>
                        </a:buClr>
                        <a:buSzPts val="1100"/>
                        <a:buFont typeface="Arial"/>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436500" y="-154200"/>
            <a:ext cx="11109900" cy="167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en-US" sz="2000"/>
              <a:t>Readability Features (FleschReadingEase, Kincaid, syllables per word, wordtypes, etc.)</a:t>
            </a:r>
            <a:endParaRPr b="0" i="1" sz="2000"/>
          </a:p>
        </p:txBody>
      </p:sp>
      <p:sp>
        <p:nvSpPr>
          <p:cNvPr id="137" name="Google Shape;137;p22"/>
          <p:cNvSpPr txBox="1"/>
          <p:nvPr/>
        </p:nvSpPr>
        <p:spPr>
          <a:xfrm>
            <a:off x="11853735" y="6567555"/>
            <a:ext cx="365100" cy="24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rgbClr val="000D55"/>
                </a:solidFill>
                <a:latin typeface="Arial"/>
                <a:ea typeface="Arial"/>
                <a:cs typeface="Arial"/>
                <a:sym typeface="Arial"/>
              </a:rPr>
              <a:t>12</a:t>
            </a:r>
            <a:endParaRPr/>
          </a:p>
        </p:txBody>
      </p:sp>
      <p:sp>
        <p:nvSpPr>
          <p:cNvPr id="138" name="Google Shape;138;p22"/>
          <p:cNvSpPr txBox="1"/>
          <p:nvPr/>
        </p:nvSpPr>
        <p:spPr>
          <a:xfrm>
            <a:off x="436500" y="1280925"/>
            <a:ext cx="7972800" cy="6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Helvetica Neue"/>
                <a:ea typeface="Helvetica Neue"/>
                <a:cs typeface="Helvetica Neue"/>
                <a:sym typeface="Helvetica Neue"/>
              </a:rPr>
              <a:t>How it works: </a:t>
            </a:r>
            <a:r>
              <a:rPr lang="en-US" sz="2400">
                <a:latin typeface="Helvetica Neue"/>
                <a:ea typeface="Helvetica Neue"/>
                <a:cs typeface="Helvetica Neue"/>
                <a:sym typeface="Helvetica Neue"/>
              </a:rPr>
              <a:t> </a:t>
            </a:r>
            <a:endParaRPr sz="2400">
              <a:latin typeface="Helvetica Neue"/>
              <a:ea typeface="Helvetica Neue"/>
              <a:cs typeface="Helvetica Neue"/>
              <a:sym typeface="Helvetica Neue"/>
            </a:endParaRPr>
          </a:p>
        </p:txBody>
      </p:sp>
      <p:cxnSp>
        <p:nvCxnSpPr>
          <p:cNvPr id="139" name="Google Shape;139;p22"/>
          <p:cNvCxnSpPr/>
          <p:nvPr/>
        </p:nvCxnSpPr>
        <p:spPr>
          <a:xfrm>
            <a:off x="510325" y="1134525"/>
            <a:ext cx="11015100" cy="0"/>
          </a:xfrm>
          <a:prstGeom prst="straightConnector1">
            <a:avLst/>
          </a:prstGeom>
          <a:noFill/>
          <a:ln cap="flat" cmpd="sng" w="19050">
            <a:solidFill>
              <a:srgbClr val="000000"/>
            </a:solidFill>
            <a:prstDash val="solid"/>
            <a:miter lim="800000"/>
            <a:headEnd len="sm" w="sm" type="none"/>
            <a:tailEnd len="sm" w="sm" type="none"/>
          </a:ln>
        </p:spPr>
      </p:cxnSp>
      <p:sp>
        <p:nvSpPr>
          <p:cNvPr id="140" name="Google Shape;140;p22"/>
          <p:cNvSpPr/>
          <p:nvPr/>
        </p:nvSpPr>
        <p:spPr>
          <a:xfrm>
            <a:off x="510324" y="1891726"/>
            <a:ext cx="2987100" cy="878700"/>
          </a:xfrm>
          <a:prstGeom prst="rect">
            <a:avLst/>
          </a:prstGeom>
          <a:solidFill>
            <a:srgbClr val="0000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a:ea typeface="Roboto"/>
                <a:cs typeface="Roboto"/>
                <a:sym typeface="Roboto"/>
              </a:rPr>
              <a:t>Input student writing sample as string into Python’s readability package</a:t>
            </a:r>
            <a:endParaRPr sz="1900">
              <a:solidFill>
                <a:srgbClr val="FFFFFF"/>
              </a:solidFill>
            </a:endParaRPr>
          </a:p>
        </p:txBody>
      </p:sp>
      <p:cxnSp>
        <p:nvCxnSpPr>
          <p:cNvPr id="141" name="Google Shape;141;p22"/>
          <p:cNvCxnSpPr/>
          <p:nvPr/>
        </p:nvCxnSpPr>
        <p:spPr>
          <a:xfrm>
            <a:off x="3898050" y="2331063"/>
            <a:ext cx="1049700" cy="0"/>
          </a:xfrm>
          <a:prstGeom prst="straightConnector1">
            <a:avLst/>
          </a:prstGeom>
          <a:noFill/>
          <a:ln cap="flat" cmpd="sng" w="9525">
            <a:solidFill>
              <a:schemeClr val="dk2"/>
            </a:solidFill>
            <a:prstDash val="solid"/>
            <a:round/>
            <a:headEnd len="med" w="med" type="none"/>
            <a:tailEnd len="med" w="med" type="triangle"/>
          </a:ln>
        </p:spPr>
      </p:cxnSp>
      <p:sp>
        <p:nvSpPr>
          <p:cNvPr id="142" name="Google Shape;142;p22"/>
          <p:cNvSpPr txBox="1"/>
          <p:nvPr/>
        </p:nvSpPr>
        <p:spPr>
          <a:xfrm>
            <a:off x="283875" y="2943375"/>
            <a:ext cx="52593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Ex: “</a:t>
            </a:r>
            <a:r>
              <a:rPr lang="en-US" sz="1200"/>
              <a:t>Once upon a time there was a utopian society where everyone got along no one would ever argue or fight and this society was hidden form the rest of the world but one day there was a crack in the barrier that hid them from the rest of the world and someone stumbled across it so instead of exploring alone the man who found the crack told 9 other people and the next day they returned to the crack in the barrier they examined the type of clothes that the people would wear and replicated them then one day they decided to rob a bank and due to it being such a peacful place there where no cameras, they felt they had no need for them so eyewitnesses would blame anyone they thought the suspects looked like and this led to many conflicts loss of freindships and much more so the society created a type of police system to find out who robbed the bank so at the end of the month the people found who was responsible for the bank robery and everyone who blamed anyone apologized everyone forgave everyone and they all went back to living their normal lives in peace but they had to find the crack in the barrier it took hours then one of the people fond it they fixed the barrier and now have a barrier watch so that no dilema like this cold ever happen again."</a:t>
            </a:r>
            <a:endParaRPr sz="1200"/>
          </a:p>
        </p:txBody>
      </p:sp>
      <p:pic>
        <p:nvPicPr>
          <p:cNvPr id="143" name="Google Shape;143;p22"/>
          <p:cNvPicPr preferRelativeResize="0"/>
          <p:nvPr/>
        </p:nvPicPr>
        <p:blipFill>
          <a:blip r:embed="rId3">
            <a:alphaModFix/>
          </a:blip>
          <a:stretch>
            <a:fillRect/>
          </a:stretch>
        </p:blipFill>
        <p:spPr>
          <a:xfrm>
            <a:off x="5979475" y="1519500"/>
            <a:ext cx="3817677" cy="4661476"/>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436500" y="-154200"/>
            <a:ext cx="11109900" cy="167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en-US" sz="2000"/>
              <a:t>Key Phrase Matching Features (Transition/Vocab Words, Sentence Stems, Passive Voice)</a:t>
            </a:r>
            <a:endParaRPr b="0" i="1" sz="2000"/>
          </a:p>
        </p:txBody>
      </p:sp>
      <p:sp>
        <p:nvSpPr>
          <p:cNvPr id="149" name="Google Shape;149;p23"/>
          <p:cNvSpPr txBox="1"/>
          <p:nvPr/>
        </p:nvSpPr>
        <p:spPr>
          <a:xfrm>
            <a:off x="11853735" y="6567555"/>
            <a:ext cx="365100" cy="24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rgbClr val="000D55"/>
                </a:solidFill>
                <a:latin typeface="Arial"/>
                <a:ea typeface="Arial"/>
                <a:cs typeface="Arial"/>
                <a:sym typeface="Arial"/>
              </a:rPr>
              <a:t>12</a:t>
            </a:r>
            <a:endParaRPr/>
          </a:p>
        </p:txBody>
      </p:sp>
      <p:sp>
        <p:nvSpPr>
          <p:cNvPr id="150" name="Google Shape;150;p23"/>
          <p:cNvSpPr txBox="1"/>
          <p:nvPr/>
        </p:nvSpPr>
        <p:spPr>
          <a:xfrm>
            <a:off x="436500" y="1280925"/>
            <a:ext cx="7972800" cy="6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Helvetica Neue"/>
                <a:ea typeface="Helvetica Neue"/>
                <a:cs typeface="Helvetica Neue"/>
                <a:sym typeface="Helvetica Neue"/>
              </a:rPr>
              <a:t>How it works</a:t>
            </a:r>
            <a:r>
              <a:rPr b="1" lang="en-US" sz="2400">
                <a:latin typeface="Helvetica Neue"/>
                <a:ea typeface="Helvetica Neue"/>
                <a:cs typeface="Helvetica Neue"/>
                <a:sym typeface="Helvetica Neue"/>
              </a:rPr>
              <a:t>: </a:t>
            </a:r>
            <a:r>
              <a:rPr lang="en-US" sz="2400">
                <a:latin typeface="Helvetica Neue"/>
                <a:ea typeface="Helvetica Neue"/>
                <a:cs typeface="Helvetica Neue"/>
                <a:sym typeface="Helvetica Neue"/>
              </a:rPr>
              <a:t> </a:t>
            </a:r>
            <a:endParaRPr sz="2400">
              <a:latin typeface="Helvetica Neue"/>
              <a:ea typeface="Helvetica Neue"/>
              <a:cs typeface="Helvetica Neue"/>
              <a:sym typeface="Helvetica Neue"/>
            </a:endParaRPr>
          </a:p>
        </p:txBody>
      </p:sp>
      <p:cxnSp>
        <p:nvCxnSpPr>
          <p:cNvPr id="151" name="Google Shape;151;p23"/>
          <p:cNvCxnSpPr/>
          <p:nvPr/>
        </p:nvCxnSpPr>
        <p:spPr>
          <a:xfrm>
            <a:off x="510325" y="1134525"/>
            <a:ext cx="11015100" cy="0"/>
          </a:xfrm>
          <a:prstGeom prst="straightConnector1">
            <a:avLst/>
          </a:prstGeom>
          <a:noFill/>
          <a:ln cap="flat" cmpd="sng" w="19050">
            <a:solidFill>
              <a:srgbClr val="000000"/>
            </a:solidFill>
            <a:prstDash val="solid"/>
            <a:miter lim="800000"/>
            <a:headEnd len="sm" w="sm" type="none"/>
            <a:tailEnd len="sm" w="sm" type="none"/>
          </a:ln>
        </p:spPr>
      </p:cxnSp>
      <p:sp>
        <p:nvSpPr>
          <p:cNvPr id="152" name="Google Shape;152;p23"/>
          <p:cNvSpPr/>
          <p:nvPr/>
        </p:nvSpPr>
        <p:spPr>
          <a:xfrm>
            <a:off x="510324" y="2027551"/>
            <a:ext cx="2987100" cy="878700"/>
          </a:xfrm>
          <a:prstGeom prst="rect">
            <a:avLst/>
          </a:prstGeom>
          <a:solidFill>
            <a:srgbClr val="0000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a:ea typeface="Roboto"/>
                <a:cs typeface="Roboto"/>
                <a:sym typeface="Roboto"/>
              </a:rPr>
              <a:t>SpaCy creates a Doc object out of the text sample, creating individual “tokens” out of each of the words.</a:t>
            </a:r>
            <a:endParaRPr sz="1900">
              <a:solidFill>
                <a:srgbClr val="FFFFFF"/>
              </a:solidFill>
            </a:endParaRPr>
          </a:p>
        </p:txBody>
      </p:sp>
      <p:sp>
        <p:nvSpPr>
          <p:cNvPr id="153" name="Google Shape;153;p23"/>
          <p:cNvSpPr/>
          <p:nvPr/>
        </p:nvSpPr>
        <p:spPr>
          <a:xfrm>
            <a:off x="510324" y="3269251"/>
            <a:ext cx="2987100" cy="878700"/>
          </a:xfrm>
          <a:prstGeom prst="rect">
            <a:avLst/>
          </a:prstGeom>
          <a:solidFill>
            <a:srgbClr val="0000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a:ea typeface="Roboto"/>
                <a:cs typeface="Roboto"/>
                <a:sym typeface="Roboto"/>
              </a:rPr>
              <a:t>writing_doc = nlp(essay)</a:t>
            </a:r>
            <a:endParaRPr sz="1300">
              <a:solidFill>
                <a:srgbClr val="FFFFFF"/>
              </a:solidFill>
              <a:latin typeface="Roboto"/>
              <a:ea typeface="Roboto"/>
              <a:cs typeface="Roboto"/>
              <a:sym typeface="Roboto"/>
            </a:endParaRPr>
          </a:p>
        </p:txBody>
      </p:sp>
      <p:cxnSp>
        <p:nvCxnSpPr>
          <p:cNvPr id="154" name="Google Shape;154;p23"/>
          <p:cNvCxnSpPr/>
          <p:nvPr/>
        </p:nvCxnSpPr>
        <p:spPr>
          <a:xfrm>
            <a:off x="3416050" y="3058213"/>
            <a:ext cx="1049700" cy="0"/>
          </a:xfrm>
          <a:prstGeom prst="straightConnector1">
            <a:avLst/>
          </a:prstGeom>
          <a:noFill/>
          <a:ln cap="flat" cmpd="sng" w="9525">
            <a:solidFill>
              <a:schemeClr val="dk2"/>
            </a:solidFill>
            <a:prstDash val="solid"/>
            <a:round/>
            <a:headEnd len="med" w="med" type="none"/>
            <a:tailEnd len="med" w="med" type="triangle"/>
          </a:ln>
        </p:spPr>
      </p:cxnSp>
      <p:sp>
        <p:nvSpPr>
          <p:cNvPr id="155" name="Google Shape;155;p23"/>
          <p:cNvSpPr/>
          <p:nvPr/>
        </p:nvSpPr>
        <p:spPr>
          <a:xfrm>
            <a:off x="4931174" y="2038126"/>
            <a:ext cx="2987100" cy="878700"/>
          </a:xfrm>
          <a:prstGeom prst="rect">
            <a:avLst/>
          </a:prstGeom>
          <a:solidFill>
            <a:srgbClr val="0000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a:ea typeface="Roboto"/>
                <a:cs typeface="Roboto"/>
                <a:sym typeface="Roboto"/>
              </a:rPr>
              <a:t>Then, our function takes in a vocab list (transition word, sentence stem, or vocab list) and creates patterns out of them.</a:t>
            </a:r>
            <a:endParaRPr sz="1900">
              <a:solidFill>
                <a:srgbClr val="FFFFFF"/>
              </a:solidFill>
            </a:endParaRPr>
          </a:p>
        </p:txBody>
      </p:sp>
      <p:sp>
        <p:nvSpPr>
          <p:cNvPr id="156" name="Google Shape;156;p23"/>
          <p:cNvSpPr/>
          <p:nvPr/>
        </p:nvSpPr>
        <p:spPr>
          <a:xfrm>
            <a:off x="4890075" y="3259813"/>
            <a:ext cx="3069300" cy="1431600"/>
          </a:xfrm>
          <a:prstGeom prst="rect">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for phrase in cerca_words: </a:t>
            </a:r>
            <a:endParaRPr sz="1300">
              <a:solidFill>
                <a:srgbClr val="FFFFFF"/>
              </a:solidFill>
              <a:latin typeface="Roboto"/>
              <a:ea typeface="Roboto"/>
              <a:cs typeface="Roboto"/>
              <a:sym typeface="Roboto"/>
            </a:endParaRPr>
          </a:p>
          <a:p>
            <a:pPr indent="457200" lvl="0" marL="0" rtl="0" algn="l">
              <a:spcBef>
                <a:spcPts val="0"/>
              </a:spcBef>
              <a:spcAft>
                <a:spcPts val="0"/>
              </a:spcAft>
              <a:buNone/>
            </a:pPr>
            <a:r>
              <a:rPr lang="en-US" sz="1300">
                <a:solidFill>
                  <a:srgbClr val="FFFFFF"/>
                </a:solidFill>
                <a:latin typeface="Roboto"/>
                <a:ea typeface="Roboto"/>
                <a:cs typeface="Roboto"/>
                <a:sym typeface="Roboto"/>
              </a:rPr>
              <a:t>pattern = [] </a:t>
            </a:r>
            <a:endParaRPr sz="1300">
              <a:solidFill>
                <a:srgbClr val="FFFFFF"/>
              </a:solidFill>
              <a:latin typeface="Roboto"/>
              <a:ea typeface="Roboto"/>
              <a:cs typeface="Roboto"/>
              <a:sym typeface="Roboto"/>
            </a:endParaRPr>
          </a:p>
          <a:p>
            <a:pPr indent="457200" lvl="0" marL="0" rtl="0" algn="l">
              <a:spcBef>
                <a:spcPts val="0"/>
              </a:spcBef>
              <a:spcAft>
                <a:spcPts val="0"/>
              </a:spcAft>
              <a:buNone/>
            </a:pPr>
            <a:r>
              <a:rPr lang="en-US" sz="1300">
                <a:solidFill>
                  <a:srgbClr val="FFFFFF"/>
                </a:solidFill>
                <a:latin typeface="Roboto"/>
                <a:ea typeface="Roboto"/>
                <a:cs typeface="Roboto"/>
                <a:sym typeface="Roboto"/>
              </a:rPr>
              <a:t>phrase = phrase.split() </a:t>
            </a:r>
            <a:endParaRPr sz="1300">
              <a:solidFill>
                <a:srgbClr val="FFFFFF"/>
              </a:solidFill>
              <a:latin typeface="Roboto"/>
              <a:ea typeface="Roboto"/>
              <a:cs typeface="Roboto"/>
              <a:sym typeface="Roboto"/>
            </a:endParaRPr>
          </a:p>
          <a:p>
            <a:pPr indent="0" lvl="0" marL="457200" rtl="0" algn="l">
              <a:spcBef>
                <a:spcPts val="0"/>
              </a:spcBef>
              <a:spcAft>
                <a:spcPts val="0"/>
              </a:spcAft>
              <a:buNone/>
            </a:pPr>
            <a:r>
              <a:rPr lang="en-US" sz="1300">
                <a:solidFill>
                  <a:srgbClr val="FFFFFF"/>
                </a:solidFill>
                <a:latin typeface="Roboto"/>
                <a:ea typeface="Roboto"/>
                <a:cs typeface="Roboto"/>
                <a:sym typeface="Roboto"/>
              </a:rPr>
              <a:t>for word in phrase: </a:t>
            </a:r>
            <a:endParaRPr sz="1300">
              <a:solidFill>
                <a:srgbClr val="FFFFFF"/>
              </a:solidFill>
              <a:latin typeface="Roboto"/>
              <a:ea typeface="Roboto"/>
              <a:cs typeface="Roboto"/>
              <a:sym typeface="Roboto"/>
            </a:endParaRPr>
          </a:p>
          <a:p>
            <a:pPr indent="0" lvl="0" marL="914400" rtl="0" algn="l">
              <a:spcBef>
                <a:spcPts val="0"/>
              </a:spcBef>
              <a:spcAft>
                <a:spcPts val="0"/>
              </a:spcAft>
              <a:buNone/>
            </a:pPr>
            <a:r>
              <a:rPr lang="en-US" sz="1300">
                <a:solidFill>
                  <a:srgbClr val="FFFFFF"/>
                </a:solidFill>
                <a:latin typeface="Roboto"/>
                <a:ea typeface="Roboto"/>
                <a:cs typeface="Roboto"/>
                <a:sym typeface="Roboto"/>
              </a:rPr>
              <a:t>pattern.append({"LOWER" : word}) </a:t>
            </a:r>
            <a:endParaRPr sz="1300">
              <a:solidFill>
                <a:srgbClr val="FFFFFF"/>
              </a:solidFill>
              <a:latin typeface="Roboto"/>
              <a:ea typeface="Roboto"/>
              <a:cs typeface="Roboto"/>
              <a:sym typeface="Roboto"/>
            </a:endParaRPr>
          </a:p>
          <a:p>
            <a:pPr indent="0" lvl="0" marL="914400" rtl="0" algn="l">
              <a:spcBef>
                <a:spcPts val="0"/>
              </a:spcBef>
              <a:spcAft>
                <a:spcPts val="0"/>
              </a:spcAft>
              <a:buNone/>
            </a:pPr>
            <a:r>
              <a:rPr lang="en-US" sz="1300">
                <a:solidFill>
                  <a:srgbClr val="FFFFFF"/>
                </a:solidFill>
                <a:latin typeface="Roboto"/>
                <a:ea typeface="Roboto"/>
                <a:cs typeface="Roboto"/>
                <a:sym typeface="Roboto"/>
              </a:rPr>
              <a:t>vocab.append(pattern)</a:t>
            </a:r>
            <a:endParaRPr sz="1300">
              <a:solidFill>
                <a:srgbClr val="FFFFFF"/>
              </a:solidFill>
              <a:latin typeface="Roboto"/>
              <a:ea typeface="Roboto"/>
              <a:cs typeface="Roboto"/>
              <a:sym typeface="Roboto"/>
            </a:endParaRPr>
          </a:p>
        </p:txBody>
      </p:sp>
      <p:sp>
        <p:nvSpPr>
          <p:cNvPr id="157" name="Google Shape;157;p23"/>
          <p:cNvSpPr/>
          <p:nvPr/>
        </p:nvSpPr>
        <p:spPr>
          <a:xfrm>
            <a:off x="8918374" y="2027551"/>
            <a:ext cx="2987100" cy="878700"/>
          </a:xfrm>
          <a:prstGeom prst="rect">
            <a:avLst/>
          </a:prstGeom>
          <a:solidFill>
            <a:srgbClr val="0000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a:ea typeface="Roboto"/>
                <a:cs typeface="Roboto"/>
                <a:sym typeface="Roboto"/>
              </a:rPr>
              <a:t>Then, SpaCy’s Matcher object can record all of the matches. We count them.</a:t>
            </a:r>
            <a:endParaRPr sz="1900">
              <a:solidFill>
                <a:srgbClr val="FFFFFF"/>
              </a:solidFill>
            </a:endParaRPr>
          </a:p>
        </p:txBody>
      </p:sp>
      <p:sp>
        <p:nvSpPr>
          <p:cNvPr id="158" name="Google Shape;158;p23"/>
          <p:cNvSpPr/>
          <p:nvPr/>
        </p:nvSpPr>
        <p:spPr>
          <a:xfrm>
            <a:off x="8866624" y="3269251"/>
            <a:ext cx="2987100" cy="878700"/>
          </a:xfrm>
          <a:prstGeom prst="rect">
            <a:avLst/>
          </a:prstGeom>
          <a:solidFill>
            <a:srgbClr val="0000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a:ea typeface="Roboto"/>
                <a:cs typeface="Roboto"/>
                <a:sym typeface="Roboto"/>
              </a:rPr>
              <a:t>cerca_matches = m_tool(sample)</a:t>
            </a:r>
            <a:endParaRPr sz="1300">
              <a:solidFill>
                <a:srgbClr val="FFFFFF"/>
              </a:solidFill>
              <a:latin typeface="Roboto"/>
              <a:ea typeface="Roboto"/>
              <a:cs typeface="Roboto"/>
              <a:sym typeface="Roboto"/>
            </a:endParaRPr>
          </a:p>
        </p:txBody>
      </p:sp>
      <p:cxnSp>
        <p:nvCxnSpPr>
          <p:cNvPr id="159" name="Google Shape;159;p23"/>
          <p:cNvCxnSpPr/>
          <p:nvPr/>
        </p:nvCxnSpPr>
        <p:spPr>
          <a:xfrm>
            <a:off x="8073800" y="3058225"/>
            <a:ext cx="708900" cy="0"/>
          </a:xfrm>
          <a:prstGeom prst="straightConnector1">
            <a:avLst/>
          </a:prstGeom>
          <a:noFill/>
          <a:ln cap="flat" cmpd="sng" w="9525">
            <a:solidFill>
              <a:schemeClr val="dk2"/>
            </a:solidFill>
            <a:prstDash val="solid"/>
            <a:round/>
            <a:headEnd len="med" w="med" type="none"/>
            <a:tailEnd len="med" w="med" type="triangle"/>
          </a:ln>
        </p:spPr>
      </p:cxnSp>
      <p:cxnSp>
        <p:nvCxnSpPr>
          <p:cNvPr id="160" name="Google Shape;160;p23"/>
          <p:cNvCxnSpPr/>
          <p:nvPr/>
        </p:nvCxnSpPr>
        <p:spPr>
          <a:xfrm>
            <a:off x="8097424" y="3056389"/>
            <a:ext cx="612900" cy="1705500"/>
          </a:xfrm>
          <a:prstGeom prst="straightConnector1">
            <a:avLst/>
          </a:prstGeom>
          <a:noFill/>
          <a:ln cap="flat" cmpd="sng" w="9525">
            <a:solidFill>
              <a:schemeClr val="dk2"/>
            </a:solidFill>
            <a:prstDash val="solid"/>
            <a:round/>
            <a:headEnd len="med" w="med" type="none"/>
            <a:tailEnd len="med" w="med" type="triangle"/>
          </a:ln>
        </p:spPr>
      </p:cxnSp>
      <p:sp>
        <p:nvSpPr>
          <p:cNvPr id="161" name="Google Shape;161;p23"/>
          <p:cNvSpPr/>
          <p:nvPr/>
        </p:nvSpPr>
        <p:spPr>
          <a:xfrm>
            <a:off x="8866624" y="4373539"/>
            <a:ext cx="2987100" cy="878700"/>
          </a:xfrm>
          <a:prstGeom prst="rect">
            <a:avLst/>
          </a:prstGeom>
          <a:solidFill>
            <a:srgbClr val="0000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a:ea typeface="Roboto"/>
                <a:cs typeface="Roboto"/>
                <a:sym typeface="Roboto"/>
              </a:rPr>
              <a:t>Matcher also tags each word with its function in the sentence, enabling us to count passive subjects</a:t>
            </a:r>
            <a:endParaRPr sz="19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latin typeface="Helvetica Neue"/>
                <a:ea typeface="Helvetica Neue"/>
                <a:cs typeface="Helvetica Neue"/>
                <a:sym typeface="Helvetica Neue"/>
              </a:rPr>
              <a:t>Regression with Key Vocab Words</a:t>
            </a:r>
            <a:r>
              <a:rPr lang="en-US">
                <a:latin typeface="Helvetica Neue"/>
                <a:ea typeface="Helvetica Neue"/>
                <a:cs typeface="Helvetica Neue"/>
                <a:sym typeface="Helvetica Neue"/>
              </a:rPr>
              <a:t> - Results</a:t>
            </a:r>
            <a:endParaRPr>
              <a:latin typeface="Helvetica Neue"/>
              <a:ea typeface="Helvetica Neue"/>
              <a:cs typeface="Helvetica Neue"/>
              <a:sym typeface="Helvetica Neue"/>
            </a:endParaRPr>
          </a:p>
        </p:txBody>
      </p:sp>
      <p:sp>
        <p:nvSpPr>
          <p:cNvPr id="167" name="Google Shape;167;p24"/>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US"/>
              <a:t>As we can see, the number of key vocab words is slightly correlated </a:t>
            </a:r>
            <a:r>
              <a:rPr lang="en-US"/>
              <a:t>with</a:t>
            </a:r>
            <a:r>
              <a:rPr lang="en-US"/>
              <a:t> the writing score.</a:t>
            </a:r>
            <a:endParaRPr/>
          </a:p>
          <a:p>
            <a:pPr indent="-349250" lvl="0" marL="457200" rtl="0" algn="l">
              <a:spcBef>
                <a:spcPts val="0"/>
              </a:spcBef>
              <a:spcAft>
                <a:spcPts val="0"/>
              </a:spcAft>
              <a:buSzPts val="1900"/>
              <a:buChar char="●"/>
            </a:pPr>
            <a:r>
              <a:rPr lang="en-US"/>
              <a:t>We found that our model provided us better results when vocab word matches was used as a feature in conjunction with other features.</a:t>
            </a:r>
            <a:endParaRPr/>
          </a:p>
          <a:p>
            <a:pPr indent="-349250" lvl="0" marL="457200" rtl="0" algn="l">
              <a:spcBef>
                <a:spcPts val="0"/>
              </a:spcBef>
              <a:spcAft>
                <a:spcPts val="0"/>
              </a:spcAft>
              <a:buSzPts val="1900"/>
              <a:buChar char="●"/>
            </a:pPr>
            <a:r>
              <a:rPr lang="en-US"/>
              <a:t>This is because a lot of students who didn’t use any keywords still were able to achieve high scores. </a:t>
            </a:r>
            <a:endParaRPr/>
          </a:p>
          <a:p>
            <a:pPr indent="-349250" lvl="0" marL="457200" rtl="0" algn="l">
              <a:spcBef>
                <a:spcPts val="0"/>
              </a:spcBef>
              <a:spcAft>
                <a:spcPts val="0"/>
              </a:spcAft>
              <a:buSzPts val="1900"/>
              <a:buChar char="●"/>
            </a:pPr>
            <a:r>
              <a:rPr lang="en-US"/>
              <a:t>However, there is still a minor positive correlation.</a:t>
            </a:r>
            <a:endParaRPr/>
          </a:p>
        </p:txBody>
      </p:sp>
      <p:pic>
        <p:nvPicPr>
          <p:cNvPr id="168" name="Google Shape;168;p24"/>
          <p:cNvPicPr preferRelativeResize="0"/>
          <p:nvPr/>
        </p:nvPicPr>
        <p:blipFill>
          <a:blip r:embed="rId3">
            <a:alphaModFix/>
          </a:blip>
          <a:stretch>
            <a:fillRect/>
          </a:stretch>
        </p:blipFill>
        <p:spPr>
          <a:xfrm>
            <a:off x="603975" y="1766500"/>
            <a:ext cx="5185100" cy="3999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5"/>
          <p:cNvPicPr preferRelativeResize="0"/>
          <p:nvPr/>
        </p:nvPicPr>
        <p:blipFill>
          <a:blip r:embed="rId3">
            <a:alphaModFix/>
          </a:blip>
          <a:stretch>
            <a:fillRect/>
          </a:stretch>
        </p:blipFill>
        <p:spPr>
          <a:xfrm>
            <a:off x="650575" y="1356867"/>
            <a:ext cx="5792633" cy="5196333"/>
          </a:xfrm>
          <a:prstGeom prst="rect">
            <a:avLst/>
          </a:prstGeom>
          <a:noFill/>
          <a:ln>
            <a:noFill/>
          </a:ln>
        </p:spPr>
      </p:pic>
      <p:sp>
        <p:nvSpPr>
          <p:cNvPr id="174" name="Google Shape;174;p25"/>
          <p:cNvSpPr txBox="1"/>
          <p:nvPr>
            <p:ph idx="2" type="body"/>
          </p:nvPr>
        </p:nvSpPr>
        <p:spPr>
          <a:xfrm>
            <a:off x="7151824" y="2160775"/>
            <a:ext cx="4830000" cy="2556600"/>
          </a:xfrm>
          <a:prstGeom prst="rect">
            <a:avLst/>
          </a:prstGeom>
          <a:ln cap="flat" cmpd="sng" w="19050">
            <a:solidFill>
              <a:srgbClr val="000000"/>
            </a:solidFill>
            <a:prstDash val="solid"/>
            <a:round/>
            <a:headEnd len="sm" w="sm" type="none"/>
            <a:tailEnd len="sm" w="sm" type="none"/>
          </a:ln>
        </p:spPr>
        <p:txBody>
          <a:bodyPr anchorCtr="0" anchor="t" bIns="121900" lIns="121900" spcFirstLastPara="1" rIns="121900" wrap="square" tIns="121900">
            <a:spAutoFit/>
          </a:bodyPr>
          <a:lstStyle/>
          <a:p>
            <a:pPr indent="-349250" lvl="0" marL="457200" rtl="0" algn="l">
              <a:spcBef>
                <a:spcPts val="0"/>
              </a:spcBef>
              <a:spcAft>
                <a:spcPts val="0"/>
              </a:spcAft>
              <a:buSzPts val="1900"/>
              <a:buChar char="●"/>
            </a:pPr>
            <a:r>
              <a:rPr lang="en-US"/>
              <a:t>In a </a:t>
            </a:r>
            <a:r>
              <a:rPr lang="en-US"/>
              <a:t>world</a:t>
            </a:r>
            <a:r>
              <a:rPr lang="en-US"/>
              <a:t> of writing where effort can be in short supply, (50% of grades were less than a 65/100), simple metrics such as word count, characters per word, and sentence </a:t>
            </a:r>
            <a:r>
              <a:rPr lang="en-US"/>
              <a:t>count had strong correlations with essay score.</a:t>
            </a:r>
            <a:endParaRPr/>
          </a:p>
        </p:txBody>
      </p:sp>
      <p:sp>
        <p:nvSpPr>
          <p:cNvPr id="175" name="Google Shape;175;p25"/>
          <p:cNvSpPr txBox="1"/>
          <p:nvPr>
            <p:ph type="title"/>
          </p:nvPr>
        </p:nvSpPr>
        <p:spPr>
          <a:xfrm>
            <a:off x="415600" y="440967"/>
            <a:ext cx="11360700" cy="76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200"/>
              <a:buFont typeface="Arial"/>
              <a:buNone/>
            </a:pPr>
            <a:r>
              <a:rPr b="1" lang="en-US" sz="4200">
                <a:latin typeface="Helvetica Neue"/>
                <a:ea typeface="Helvetica Neue"/>
                <a:cs typeface="Helvetica Neue"/>
                <a:sym typeface="Helvetica Neue"/>
              </a:rPr>
              <a:t>Word Count as a Predictor of Score</a:t>
            </a:r>
            <a:endParaRPr b="1" sz="4200">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B8500"/>
      </a:accent1>
      <a:accent2>
        <a:srgbClr val="023047"/>
      </a:accent2>
      <a:accent3>
        <a:srgbClr val="219EBC"/>
      </a:accent3>
      <a:accent4>
        <a:srgbClr val="FFB703"/>
      </a:accent4>
      <a:accent5>
        <a:srgbClr val="8ECAE6"/>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